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8" r:id="rId3"/>
    <p:sldId id="259" r:id="rId4"/>
    <p:sldId id="260" r:id="rId5"/>
    <p:sldId id="281" r:id="rId6"/>
    <p:sldId id="267" r:id="rId7"/>
    <p:sldId id="280" r:id="rId8"/>
    <p:sldId id="279" r:id="rId9"/>
    <p:sldId id="261" r:id="rId10"/>
    <p:sldId id="265" r:id="rId11"/>
    <p:sldId id="269" r:id="rId12"/>
    <p:sldId id="268" r:id="rId13"/>
    <p:sldId id="274" r:id="rId14"/>
    <p:sldId id="275" r:id="rId15"/>
    <p:sldId id="276" r:id="rId16"/>
    <p:sldId id="271" r:id="rId17"/>
    <p:sldId id="272" r:id="rId18"/>
    <p:sldId id="273" r:id="rId19"/>
    <p:sldId id="285" r:id="rId20"/>
    <p:sldId id="293" r:id="rId21"/>
    <p:sldId id="283" r:id="rId22"/>
    <p:sldId id="286" r:id="rId23"/>
    <p:sldId id="288" r:id="rId24"/>
    <p:sldId id="292" r:id="rId25"/>
    <p:sldId id="291" r:id="rId26"/>
    <p:sldId id="287" r:id="rId27"/>
    <p:sldId id="289" r:id="rId28"/>
    <p:sldId id="290" r:id="rId29"/>
    <p:sldId id="277" r:id="rId30"/>
    <p:sldId id="278" r:id="rId31"/>
  </p:sldIdLst>
  <p:sldSz cx="18288000" cy="10287000"/>
  <p:notesSz cx="6858000" cy="9144000"/>
  <p:embeddedFontLst>
    <p:embeddedFont>
      <p:font typeface="Arial" panose="020B0604020202020204" pitchFamily="34" charset="0"/>
      <p:regular r:id="rId33"/>
    </p:embeddedFont>
    <p:embeddedFont>
      <p:font typeface="Arial Bold" panose="020B0704020202020204" pitchFamily="34" charset="0"/>
      <p:regular r:id="rId34"/>
      <p:bold r:id="rId35"/>
    </p:embeddedFont>
    <p:embeddedFont>
      <p:font typeface="Calibri" panose="020F0502020204030204" pitchFamily="34" charset="0"/>
      <p:regular r:id="rId36"/>
      <p:bold r:id="rId37"/>
      <p:italic r:id="rId38"/>
      <p:boldItalic r:id="rId39"/>
    </p:embeddedFont>
    <p:embeddedFont>
      <p:font typeface="Times New Roman" panose="02020603050405020304" pitchFamily="18"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656" autoAdjust="0"/>
    <p:restoredTop sz="94622" autoAdjust="0"/>
  </p:normalViewPr>
  <p:slideViewPr>
    <p:cSldViewPr>
      <p:cViewPr varScale="1">
        <p:scale>
          <a:sx n="41" d="100"/>
          <a:sy n="41" d="100"/>
        </p:scale>
        <p:origin x="48" y="4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Jadhav" userId="1fee82e6b4db4dd2" providerId="LiveId" clId="{4845A639-4A3A-44F3-9F5F-5D4AF4BB118E}"/>
    <pc:docChg chg="undo custSel delSld modSld">
      <pc:chgData name="Yash Jadhav" userId="1fee82e6b4db4dd2" providerId="LiveId" clId="{4845A639-4A3A-44F3-9F5F-5D4AF4BB118E}" dt="2023-05-14T14:15:40.964" v="18" actId="47"/>
      <pc:docMkLst>
        <pc:docMk/>
      </pc:docMkLst>
      <pc:sldChg chg="modSp mod">
        <pc:chgData name="Yash Jadhav" userId="1fee82e6b4db4dd2" providerId="LiveId" clId="{4845A639-4A3A-44F3-9F5F-5D4AF4BB118E}" dt="2023-05-14T14:15:33.169" v="16" actId="20577"/>
        <pc:sldMkLst>
          <pc:docMk/>
          <pc:sldMk cId="2293645228" sldId="285"/>
        </pc:sldMkLst>
        <pc:spChg chg="mod">
          <ac:chgData name="Yash Jadhav" userId="1fee82e6b4db4dd2" providerId="LiveId" clId="{4845A639-4A3A-44F3-9F5F-5D4AF4BB118E}" dt="2023-05-14T14:15:33.169" v="16" actId="20577"/>
          <ac:spMkLst>
            <pc:docMk/>
            <pc:sldMk cId="2293645228" sldId="285"/>
            <ac:spMk id="5" creationId="{00000000-0000-0000-0000-000000000000}"/>
          </ac:spMkLst>
        </pc:spChg>
      </pc:sldChg>
      <pc:sldChg chg="del">
        <pc:chgData name="Yash Jadhav" userId="1fee82e6b4db4dd2" providerId="LiveId" clId="{4845A639-4A3A-44F3-9F5F-5D4AF4BB118E}" dt="2023-05-14T14:15:39.045" v="17" actId="47"/>
        <pc:sldMkLst>
          <pc:docMk/>
          <pc:sldMk cId="1159768423" sldId="294"/>
        </pc:sldMkLst>
      </pc:sldChg>
      <pc:sldChg chg="del">
        <pc:chgData name="Yash Jadhav" userId="1fee82e6b4db4dd2" providerId="LiveId" clId="{4845A639-4A3A-44F3-9F5F-5D4AF4BB118E}" dt="2023-05-14T14:15:40.964" v="18" actId="47"/>
        <pc:sldMkLst>
          <pc:docMk/>
          <pc:sldMk cId="3290518856"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grpSp>
        <p:nvGrpSpPr>
          <p:cNvPr id="4" name="Group 4"/>
          <p:cNvGrpSpPr/>
          <p:nvPr/>
        </p:nvGrpSpPr>
        <p:grpSpPr>
          <a:xfrm>
            <a:off x="0" y="0"/>
            <a:ext cx="18288000" cy="1620000"/>
            <a:chOff x="0" y="0"/>
            <a:chExt cx="24384000" cy="2160000"/>
          </a:xfrm>
        </p:grpSpPr>
        <p:sp>
          <p:nvSpPr>
            <p:cNvPr id="5" name="Freeform 5"/>
            <p:cNvSpPr/>
            <p:nvPr/>
          </p:nvSpPr>
          <p:spPr>
            <a:xfrm>
              <a:off x="0" y="0"/>
              <a:ext cx="24384000" cy="2160016"/>
            </a:xfrm>
            <a:custGeom>
              <a:avLst/>
              <a:gdLst/>
              <a:ahLst/>
              <a:cxnLst/>
              <a:rect l="l" t="t" r="r" b="b"/>
              <a:pathLst>
                <a:path w="24384000" h="2160016">
                  <a:moveTo>
                    <a:pt x="0" y="0"/>
                  </a:moveTo>
                  <a:lnTo>
                    <a:pt x="24384000" y="0"/>
                  </a:lnTo>
                  <a:lnTo>
                    <a:pt x="24384000" y="2160016"/>
                  </a:lnTo>
                  <a:lnTo>
                    <a:pt x="0" y="2160016"/>
                  </a:lnTo>
                  <a:close/>
                </a:path>
              </a:pathLst>
            </a:custGeom>
            <a:solidFill>
              <a:srgbClr val="514843"/>
            </a:solidFill>
          </p:spPr>
        </p:sp>
      </p:grpSp>
      <p:sp>
        <p:nvSpPr>
          <p:cNvPr id="6" name="AutoShape 6"/>
          <p:cNvSpPr/>
          <p:nvPr/>
        </p:nvSpPr>
        <p:spPr>
          <a:xfrm rot="10692">
            <a:off x="-42910" y="1799663"/>
            <a:ext cx="18373838" cy="0"/>
          </a:xfrm>
          <a:prstGeom prst="line">
            <a:avLst/>
          </a:prstGeom>
          <a:ln w="28575" cap="rnd">
            <a:solidFill>
              <a:srgbClr val="514843"/>
            </a:solidFill>
            <a:prstDash val="solid"/>
            <a:headEnd type="none" w="sm" len="sm"/>
            <a:tailEnd type="none" w="sm" len="sm"/>
          </a:ln>
        </p:spPr>
      </p:sp>
      <p:sp>
        <p:nvSpPr>
          <p:cNvPr id="7" name="AutoShape 7"/>
          <p:cNvSpPr/>
          <p:nvPr/>
        </p:nvSpPr>
        <p:spPr>
          <a:xfrm rot="3575">
            <a:off x="-14300" y="1714500"/>
            <a:ext cx="18316617" cy="0"/>
          </a:xfrm>
          <a:prstGeom prst="line">
            <a:avLst/>
          </a:prstGeom>
          <a:ln w="9525" cap="rnd">
            <a:solidFill>
              <a:srgbClr val="514843"/>
            </a:solidFill>
            <a:prstDash val="solid"/>
            <a:headEnd type="none" w="sm" len="sm"/>
            <a:tailEnd type="none" w="sm" len="sm"/>
          </a:ln>
        </p:spPr>
      </p:sp>
      <p:pic>
        <p:nvPicPr>
          <p:cNvPr id="8" name="Picture 8"/>
          <p:cNvPicPr>
            <a:picLocks noChangeAspect="1"/>
          </p:cNvPicPr>
          <p:nvPr/>
        </p:nvPicPr>
        <p:blipFill>
          <a:blip r:embed="rId3"/>
          <a:srcRect b="42215"/>
          <a:stretch>
            <a:fillRect/>
          </a:stretch>
        </p:blipFill>
        <p:spPr>
          <a:xfrm>
            <a:off x="1988820" y="0"/>
            <a:ext cx="2621286" cy="3438140"/>
          </a:xfrm>
          <a:prstGeom prst="rect">
            <a:avLst/>
          </a:prstGeom>
        </p:spPr>
      </p:pic>
      <p:sp>
        <p:nvSpPr>
          <p:cNvPr id="9" name="AutoShape 9"/>
          <p:cNvSpPr/>
          <p:nvPr/>
        </p:nvSpPr>
        <p:spPr>
          <a:xfrm rot="10692">
            <a:off x="-42928" y="8458740"/>
            <a:ext cx="18373838" cy="0"/>
          </a:xfrm>
          <a:prstGeom prst="line">
            <a:avLst/>
          </a:prstGeom>
          <a:ln w="28575" cap="rnd">
            <a:solidFill>
              <a:srgbClr val="514843"/>
            </a:solidFill>
            <a:prstDash val="solid"/>
            <a:headEnd type="none" w="sm" len="sm"/>
            <a:tailEnd type="none" w="sm" len="sm"/>
          </a:ln>
        </p:spPr>
      </p:sp>
      <p:sp>
        <p:nvSpPr>
          <p:cNvPr id="10" name="AutoShape 10"/>
          <p:cNvSpPr/>
          <p:nvPr/>
        </p:nvSpPr>
        <p:spPr>
          <a:xfrm rot="3575">
            <a:off x="-14318" y="8562952"/>
            <a:ext cx="18316617" cy="0"/>
          </a:xfrm>
          <a:prstGeom prst="line">
            <a:avLst/>
          </a:prstGeom>
          <a:ln w="9525" cap="rnd">
            <a:solidFill>
              <a:srgbClr val="514843"/>
            </a:solidFill>
            <a:prstDash val="solid"/>
            <a:headEnd type="none" w="sm" len="sm"/>
            <a:tailEnd type="none" w="sm" len="sm"/>
          </a:ln>
        </p:spPr>
      </p:sp>
      <p:grpSp>
        <p:nvGrpSpPr>
          <p:cNvPr id="11" name="Group 11"/>
          <p:cNvGrpSpPr/>
          <p:nvPr/>
        </p:nvGrpSpPr>
        <p:grpSpPr>
          <a:xfrm>
            <a:off x="0" y="8667186"/>
            <a:ext cx="18288000" cy="1620000"/>
            <a:chOff x="0" y="0"/>
            <a:chExt cx="24384000" cy="2160000"/>
          </a:xfrm>
        </p:grpSpPr>
        <p:sp>
          <p:nvSpPr>
            <p:cNvPr id="12" name="Freeform 12"/>
            <p:cNvSpPr/>
            <p:nvPr/>
          </p:nvSpPr>
          <p:spPr>
            <a:xfrm>
              <a:off x="0" y="0"/>
              <a:ext cx="24384000" cy="2160016"/>
            </a:xfrm>
            <a:custGeom>
              <a:avLst/>
              <a:gdLst/>
              <a:ahLst/>
              <a:cxnLst/>
              <a:rect l="l" t="t" r="r" b="b"/>
              <a:pathLst>
                <a:path w="24384000" h="2160016">
                  <a:moveTo>
                    <a:pt x="0" y="0"/>
                  </a:moveTo>
                  <a:lnTo>
                    <a:pt x="24384000" y="0"/>
                  </a:lnTo>
                  <a:lnTo>
                    <a:pt x="24384000" y="2160016"/>
                  </a:lnTo>
                  <a:lnTo>
                    <a:pt x="0" y="2160016"/>
                  </a:lnTo>
                  <a:close/>
                </a:path>
              </a:pathLst>
            </a:custGeom>
            <a:solidFill>
              <a:srgbClr val="514843"/>
            </a:solidFill>
          </p:spPr>
        </p:sp>
      </p:grpSp>
      <p:sp>
        <p:nvSpPr>
          <p:cNvPr id="13" name="TextBox 13"/>
          <p:cNvSpPr txBox="1"/>
          <p:nvPr/>
        </p:nvSpPr>
        <p:spPr>
          <a:xfrm>
            <a:off x="814786" y="4255061"/>
            <a:ext cx="8601300" cy="666849"/>
          </a:xfrm>
          <a:prstGeom prst="rect">
            <a:avLst/>
          </a:prstGeom>
        </p:spPr>
        <p:txBody>
          <a:bodyPr lIns="0" tIns="0" rIns="0" bIns="0" rtlCol="0" anchor="t">
            <a:spAutoFit/>
          </a:bodyPr>
          <a:lstStyle/>
          <a:p>
            <a:pPr algn="l">
              <a:lnSpc>
                <a:spcPts val="5184"/>
              </a:lnSpc>
            </a:pPr>
            <a:r>
              <a:rPr lang="en-US" sz="4800" dirty="0">
                <a:solidFill>
                  <a:srgbClr val="514843"/>
                </a:solidFill>
                <a:latin typeface="Times New Roman"/>
              </a:rPr>
              <a:t>Industrial Internship Presentation</a:t>
            </a:r>
          </a:p>
        </p:txBody>
      </p:sp>
      <p:sp>
        <p:nvSpPr>
          <p:cNvPr id="14" name="TextBox 14"/>
          <p:cNvSpPr txBox="1"/>
          <p:nvPr/>
        </p:nvSpPr>
        <p:spPr>
          <a:xfrm>
            <a:off x="747582" y="5016358"/>
            <a:ext cx="8660250" cy="3674467"/>
          </a:xfrm>
          <a:prstGeom prst="rect">
            <a:avLst/>
          </a:prstGeom>
        </p:spPr>
        <p:txBody>
          <a:bodyPr lIns="0" tIns="0" rIns="0" bIns="0" rtlCol="0" anchor="t">
            <a:spAutoFit/>
          </a:bodyPr>
          <a:lstStyle/>
          <a:p>
            <a:pPr algn="l">
              <a:lnSpc>
                <a:spcPts val="2592"/>
              </a:lnSpc>
            </a:pPr>
            <a:r>
              <a:rPr lang="en-US" sz="3000" dirty="0">
                <a:solidFill>
                  <a:srgbClr val="514843"/>
                </a:solidFill>
                <a:latin typeface="Times New Roman"/>
              </a:rPr>
              <a:t>Submitted by:</a:t>
            </a:r>
          </a:p>
          <a:p>
            <a:pPr algn="l">
              <a:lnSpc>
                <a:spcPts val="2592"/>
              </a:lnSpc>
            </a:pPr>
            <a:endParaRPr lang="en-US" sz="3000" dirty="0">
              <a:solidFill>
                <a:srgbClr val="514843"/>
              </a:solidFill>
              <a:latin typeface="Times New Roman"/>
            </a:endParaRPr>
          </a:p>
          <a:p>
            <a:pPr algn="l">
              <a:lnSpc>
                <a:spcPts val="2592"/>
              </a:lnSpc>
            </a:pPr>
            <a:r>
              <a:rPr lang="en-US" sz="3000" dirty="0">
                <a:solidFill>
                  <a:srgbClr val="514843"/>
                </a:solidFill>
                <a:latin typeface="Times New Roman"/>
              </a:rPr>
              <a:t>Chetan Hatkar</a:t>
            </a:r>
          </a:p>
          <a:p>
            <a:pPr algn="l">
              <a:lnSpc>
                <a:spcPts val="2592"/>
              </a:lnSpc>
            </a:pPr>
            <a:r>
              <a:rPr lang="en-US" sz="3000" dirty="0">
                <a:solidFill>
                  <a:srgbClr val="514843"/>
                </a:solidFill>
                <a:latin typeface="Times New Roman"/>
              </a:rPr>
              <a:t>TE A 23</a:t>
            </a:r>
          </a:p>
          <a:p>
            <a:pPr algn="l">
              <a:lnSpc>
                <a:spcPts val="2592"/>
              </a:lnSpc>
            </a:pPr>
            <a:endParaRPr lang="en-US" sz="3000" dirty="0">
              <a:solidFill>
                <a:srgbClr val="514843"/>
              </a:solidFill>
              <a:latin typeface="Times New Roman"/>
            </a:endParaRPr>
          </a:p>
          <a:p>
            <a:pPr algn="l">
              <a:lnSpc>
                <a:spcPts val="2592"/>
              </a:lnSpc>
            </a:pPr>
            <a:r>
              <a:rPr lang="en-US" sz="3000" dirty="0">
                <a:solidFill>
                  <a:srgbClr val="514843"/>
                </a:solidFill>
                <a:latin typeface="Times New Roman"/>
              </a:rPr>
              <a:t>Yash Jadhav</a:t>
            </a:r>
          </a:p>
          <a:p>
            <a:pPr algn="l">
              <a:lnSpc>
                <a:spcPts val="2592"/>
              </a:lnSpc>
            </a:pPr>
            <a:r>
              <a:rPr lang="en-US" sz="3000" dirty="0">
                <a:solidFill>
                  <a:srgbClr val="514843"/>
                </a:solidFill>
                <a:latin typeface="Times New Roman"/>
              </a:rPr>
              <a:t>TE A 26</a:t>
            </a:r>
          </a:p>
          <a:p>
            <a:pPr algn="l">
              <a:lnSpc>
                <a:spcPts val="2592"/>
              </a:lnSpc>
            </a:pPr>
            <a:endParaRPr lang="en-US" sz="3000" dirty="0">
              <a:solidFill>
                <a:srgbClr val="514843"/>
              </a:solidFill>
              <a:latin typeface="Times New Roman"/>
            </a:endParaRPr>
          </a:p>
          <a:p>
            <a:pPr algn="l">
              <a:lnSpc>
                <a:spcPts val="2592"/>
              </a:lnSpc>
            </a:pPr>
            <a:r>
              <a:rPr lang="en-US" sz="3000" dirty="0">
                <a:solidFill>
                  <a:srgbClr val="514843"/>
                </a:solidFill>
                <a:latin typeface="Times New Roman"/>
              </a:rPr>
              <a:t>Submitted to:</a:t>
            </a:r>
          </a:p>
          <a:p>
            <a:pPr algn="l">
              <a:lnSpc>
                <a:spcPts val="2592"/>
              </a:lnSpc>
            </a:pPr>
            <a:r>
              <a:rPr lang="en-US" sz="3000" dirty="0">
                <a:solidFill>
                  <a:srgbClr val="514843"/>
                </a:solidFill>
                <a:latin typeface="Times New Roman"/>
              </a:rPr>
              <a:t>Prof. </a:t>
            </a:r>
            <a:r>
              <a:rPr lang="en-US" sz="3000" dirty="0" err="1">
                <a:solidFill>
                  <a:srgbClr val="514843"/>
                </a:solidFill>
                <a:latin typeface="Times New Roman"/>
              </a:rPr>
              <a:t>Manodnya</a:t>
            </a:r>
            <a:r>
              <a:rPr lang="en-US" sz="3000" dirty="0">
                <a:solidFill>
                  <a:srgbClr val="514843"/>
                </a:solidFill>
                <a:latin typeface="Times New Roman"/>
              </a:rPr>
              <a:t> </a:t>
            </a:r>
            <a:r>
              <a:rPr lang="en-US" sz="3000" dirty="0" err="1">
                <a:solidFill>
                  <a:srgbClr val="514843"/>
                </a:solidFill>
                <a:latin typeface="Times New Roman"/>
              </a:rPr>
              <a:t>Shitole</a:t>
            </a:r>
            <a:endParaRPr lang="en-US" sz="3000" dirty="0">
              <a:solidFill>
                <a:srgbClr val="514843"/>
              </a:solidFill>
              <a:latin typeface="Times New Roman"/>
            </a:endParaRPr>
          </a:p>
          <a:p>
            <a:pPr algn="l">
              <a:lnSpc>
                <a:spcPts val="2592"/>
              </a:lnSpc>
            </a:pPr>
            <a:endParaRPr lang="en-US" sz="3000" dirty="0">
              <a:solidFill>
                <a:srgbClr val="514843"/>
              </a:solidFill>
              <a:latin typeface="Times New Roman"/>
            </a:endParaRPr>
          </a:p>
        </p:txBody>
      </p:sp>
      <p:grpSp>
        <p:nvGrpSpPr>
          <p:cNvPr id="15" name="Group 15"/>
          <p:cNvGrpSpPr/>
          <p:nvPr/>
        </p:nvGrpSpPr>
        <p:grpSpPr>
          <a:xfrm>
            <a:off x="10471595" y="1965984"/>
            <a:ext cx="7816500" cy="6313050"/>
            <a:chOff x="0" y="0"/>
            <a:chExt cx="10422000" cy="8417400"/>
          </a:xfrm>
        </p:grpSpPr>
        <p:sp>
          <p:nvSpPr>
            <p:cNvPr id="16" name="Freeform 16"/>
            <p:cNvSpPr/>
            <p:nvPr/>
          </p:nvSpPr>
          <p:spPr>
            <a:xfrm>
              <a:off x="0" y="0"/>
              <a:ext cx="10422001" cy="8417433"/>
            </a:xfrm>
            <a:custGeom>
              <a:avLst/>
              <a:gdLst/>
              <a:ahLst/>
              <a:cxnLst/>
              <a:rect l="l" t="t" r="r" b="b"/>
              <a:pathLst>
                <a:path w="10422001" h="8417433">
                  <a:moveTo>
                    <a:pt x="0" y="0"/>
                  </a:moveTo>
                  <a:lnTo>
                    <a:pt x="10422001" y="0"/>
                  </a:lnTo>
                  <a:lnTo>
                    <a:pt x="10422001" y="8417433"/>
                  </a:lnTo>
                  <a:lnTo>
                    <a:pt x="0" y="8417433"/>
                  </a:lnTo>
                  <a:close/>
                </a:path>
              </a:pathLst>
            </a:custGeom>
            <a:solidFill>
              <a:srgbClr val="DED9D6"/>
            </a:solidFill>
          </p:spPr>
        </p:sp>
      </p:grpSp>
      <p:pic>
        <p:nvPicPr>
          <p:cNvPr id="17" name="Picture 17"/>
          <p:cNvPicPr>
            <a:picLocks noChangeAspect="1"/>
          </p:cNvPicPr>
          <p:nvPr/>
        </p:nvPicPr>
        <p:blipFill>
          <a:blip r:embed="rId4"/>
          <a:srcRect b="3616"/>
          <a:stretch>
            <a:fillRect/>
          </a:stretch>
        </p:blipFill>
        <p:spPr>
          <a:xfrm>
            <a:off x="12599122" y="5016358"/>
            <a:ext cx="4016831" cy="3232833"/>
          </a:xfrm>
          <a:prstGeom prst="rect">
            <a:avLst/>
          </a:prstGeom>
        </p:spPr>
      </p:pic>
      <p:pic>
        <p:nvPicPr>
          <p:cNvPr id="18" name="Picture 18"/>
          <p:cNvPicPr>
            <a:picLocks noChangeAspect="1"/>
          </p:cNvPicPr>
          <p:nvPr/>
        </p:nvPicPr>
        <p:blipFill>
          <a:blip r:embed="rId5"/>
          <a:srcRect r="9110"/>
          <a:stretch>
            <a:fillRect/>
          </a:stretch>
        </p:blipFill>
        <p:spPr>
          <a:xfrm>
            <a:off x="10443753" y="1966299"/>
            <a:ext cx="7844244" cy="29841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Arial"/>
              </a:rPr>
              <a:t>FULL-STACK WEB DEVELOPMENT</a:t>
            </a:r>
          </a:p>
        </p:txBody>
      </p:sp>
      <p:sp>
        <p:nvSpPr>
          <p:cNvPr id="5" name="TextBox 5"/>
          <p:cNvSpPr txBox="1"/>
          <p:nvPr/>
        </p:nvSpPr>
        <p:spPr>
          <a:xfrm>
            <a:off x="1657350" y="2417425"/>
            <a:ext cx="14973300" cy="5398483"/>
          </a:xfrm>
          <a:prstGeom prst="rect">
            <a:avLst/>
          </a:prstGeom>
        </p:spPr>
        <p:txBody>
          <a:bodyPr lIns="0" tIns="0" rIns="0" bIns="0" rtlCol="0" anchor="t">
            <a:spAutoFit/>
          </a:bodyPr>
          <a:lstStyle/>
          <a:p>
            <a:pPr algn="just">
              <a:lnSpc>
                <a:spcPts val="3240"/>
              </a:lnSpc>
            </a:pPr>
            <a:endParaRPr/>
          </a:p>
          <a:p>
            <a:pPr marL="714375" lvl="1" indent="-357188" algn="just">
              <a:lnSpc>
                <a:spcPts val="3240"/>
              </a:lnSpc>
              <a:buFont typeface="Arial"/>
              <a:buChar char="•"/>
            </a:pPr>
            <a:r>
              <a:rPr lang="en-US" sz="3000">
                <a:solidFill>
                  <a:srgbClr val="514843"/>
                </a:solidFill>
                <a:latin typeface="Arial"/>
              </a:rPr>
              <a:t>Full-stack development involves working on both the front-end and back-end of a web application.</a:t>
            </a:r>
          </a:p>
          <a:p>
            <a:pPr algn="just">
              <a:lnSpc>
                <a:spcPts val="3240"/>
              </a:lnSpc>
            </a:pPr>
            <a:endParaRPr lang="en-US" sz="3000">
              <a:solidFill>
                <a:srgbClr val="514843"/>
              </a:solidFill>
              <a:latin typeface="Arial"/>
            </a:endParaRPr>
          </a:p>
          <a:p>
            <a:pPr marL="714375" lvl="1" indent="-357188" algn="just">
              <a:lnSpc>
                <a:spcPts val="3240"/>
              </a:lnSpc>
              <a:buFont typeface="Arial"/>
              <a:buChar char="•"/>
            </a:pPr>
            <a:r>
              <a:rPr lang="en-US" sz="3000">
                <a:solidFill>
                  <a:srgbClr val="514843"/>
                </a:solidFill>
                <a:latin typeface="Arial"/>
              </a:rPr>
              <a:t>It requires knowledge of multiple programming languages, frameworks, and tools used in both front-end and back-end development.</a:t>
            </a:r>
          </a:p>
          <a:p>
            <a:pPr algn="just">
              <a:lnSpc>
                <a:spcPts val="3240"/>
              </a:lnSpc>
            </a:pPr>
            <a:endParaRPr lang="en-US" sz="3000">
              <a:solidFill>
                <a:srgbClr val="514843"/>
              </a:solidFill>
              <a:latin typeface="Arial"/>
            </a:endParaRPr>
          </a:p>
          <a:p>
            <a:pPr marL="714375" lvl="1" indent="-357188" algn="just">
              <a:lnSpc>
                <a:spcPts val="3240"/>
              </a:lnSpc>
              <a:buFont typeface="Arial"/>
              <a:buChar char="•"/>
            </a:pPr>
            <a:r>
              <a:rPr lang="en-US" sz="3000">
                <a:solidFill>
                  <a:srgbClr val="514843"/>
                </a:solidFill>
                <a:latin typeface="Arial"/>
              </a:rPr>
              <a:t>Full-stack developers typically have a broad understanding of all aspects of web development and can work on a variety of projects.</a:t>
            </a:r>
          </a:p>
          <a:p>
            <a:pPr algn="just">
              <a:lnSpc>
                <a:spcPts val="3240"/>
              </a:lnSpc>
            </a:pPr>
            <a:endParaRPr lang="en-US" sz="3000">
              <a:solidFill>
                <a:srgbClr val="514843"/>
              </a:solidFill>
              <a:latin typeface="Arial"/>
            </a:endParaRPr>
          </a:p>
          <a:p>
            <a:pPr marL="714375" lvl="1" indent="-357188" algn="just">
              <a:lnSpc>
                <a:spcPts val="3240"/>
              </a:lnSpc>
              <a:buFont typeface="Arial"/>
              <a:buChar char="•"/>
            </a:pPr>
            <a:r>
              <a:rPr lang="en-US" sz="3000">
                <a:solidFill>
                  <a:srgbClr val="514843"/>
                </a:solidFill>
                <a:latin typeface="Arial"/>
              </a:rPr>
              <a:t>They can design the user interface, create server-side functionality, and manage the deployment and maintenance of the application.</a:t>
            </a:r>
          </a:p>
          <a:p>
            <a:pPr algn="just">
              <a:lnSpc>
                <a:spcPts val="3240"/>
              </a:lnSpc>
            </a:pPr>
            <a:endParaRPr lang="en-US" sz="3000">
              <a:solidFill>
                <a:srgbClr val="514843"/>
              </a:solidFill>
              <a:latin typeface="Arial"/>
            </a:endParaRP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10</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89871" y="355202"/>
            <a:ext cx="14971050" cy="673498"/>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Algorithms Used</a:t>
            </a:r>
          </a:p>
        </p:txBody>
      </p:sp>
      <p:sp>
        <p:nvSpPr>
          <p:cNvPr id="5" name="TextBox 5"/>
          <p:cNvSpPr txBox="1"/>
          <p:nvPr/>
        </p:nvSpPr>
        <p:spPr>
          <a:xfrm>
            <a:off x="1447800" y="1394642"/>
            <a:ext cx="15392400" cy="8410636"/>
          </a:xfrm>
          <a:prstGeom prst="rect">
            <a:avLst/>
          </a:prstGeom>
        </p:spPr>
        <p:txBody>
          <a:bodyPr wrap="square" lIns="0" tIns="0" rIns="0" bIns="0" rtlCol="0" anchor="t">
            <a:spAutoFit/>
          </a:bodyPr>
          <a:lstStyle/>
          <a:p>
            <a:pPr algn="just">
              <a:lnSpc>
                <a:spcPts val="2613"/>
              </a:lnSpc>
            </a:pPr>
            <a:r>
              <a:rPr lang="en-US" sz="3024" dirty="0">
                <a:solidFill>
                  <a:srgbClr val="514843"/>
                </a:solidFill>
                <a:latin typeface="Arial"/>
              </a:rPr>
              <a:t>                                   Algorithm that are used in our Projects.</a:t>
            </a:r>
          </a:p>
          <a:p>
            <a:pPr algn="just"/>
            <a:endParaRPr lang="en-US" sz="3024" dirty="0">
              <a:solidFill>
                <a:srgbClr val="514843"/>
              </a:solidFill>
              <a:latin typeface="Arial"/>
            </a:endParaRPr>
          </a:p>
          <a:p>
            <a:pPr algn="just"/>
            <a:r>
              <a:rPr lang="en-US" sz="3024" dirty="0">
                <a:solidFill>
                  <a:srgbClr val="514843"/>
                </a:solidFill>
                <a:latin typeface="Arial"/>
              </a:rPr>
              <a:t>1.</a:t>
            </a:r>
            <a:r>
              <a:rPr lang="en-US" sz="3200" b="0" i="0" dirty="0">
                <a:solidFill>
                  <a:srgbClr val="374151"/>
                </a:solidFill>
                <a:effectLst/>
                <a:latin typeface="Söhne"/>
              </a:rPr>
              <a:t>Binary Search: This algorithm is commonly used for sorted databases and works by repeatedly dividing the search interval in half until the desired record is found. Binary search has a time complexity of O(log n) where n is the number of records in the database.</a:t>
            </a:r>
          </a:p>
          <a:p>
            <a:pPr algn="just"/>
            <a:endParaRPr lang="en-US" sz="3024" dirty="0">
              <a:solidFill>
                <a:srgbClr val="514843"/>
              </a:solidFill>
              <a:latin typeface="Arial"/>
            </a:endParaRPr>
          </a:p>
          <a:p>
            <a:pPr algn="just"/>
            <a:r>
              <a:rPr lang="en-US" sz="3024" dirty="0">
                <a:solidFill>
                  <a:srgbClr val="514843"/>
                </a:solidFill>
                <a:latin typeface="Arial"/>
              </a:rPr>
              <a:t>2.</a:t>
            </a:r>
            <a:r>
              <a:rPr lang="en-US" sz="3200" b="0" i="0" dirty="0">
                <a:solidFill>
                  <a:srgbClr val="374151"/>
                </a:solidFill>
                <a:effectLst/>
                <a:latin typeface="Söhne"/>
              </a:rPr>
              <a:t> Hash Search: This algorithm uses a hash function to map the search key to an index in the database, making the search process very fast. Hash search has a time complexity of O(1), but it requires a well-designed hash function.</a:t>
            </a:r>
            <a:endParaRPr lang="en-US" sz="3024" dirty="0">
              <a:solidFill>
                <a:srgbClr val="514843"/>
              </a:solidFill>
              <a:latin typeface="Arial"/>
            </a:endParaRPr>
          </a:p>
          <a:p>
            <a:pPr algn="just"/>
            <a:endParaRPr lang="en-US" sz="3024" dirty="0">
              <a:solidFill>
                <a:srgbClr val="514843"/>
              </a:solidFill>
              <a:latin typeface="Arial"/>
            </a:endParaRPr>
          </a:p>
          <a:p>
            <a:pPr algn="just"/>
            <a:r>
              <a:rPr lang="en-US" sz="3024" dirty="0">
                <a:solidFill>
                  <a:srgbClr val="514843"/>
                </a:solidFill>
                <a:latin typeface="Arial"/>
              </a:rPr>
              <a:t>3. AES Algorithm: This algorithm ensures the security of the system by implementing measures such as data encryption, password policies, and access control. </a:t>
            </a:r>
          </a:p>
          <a:p>
            <a:pPr algn="just">
              <a:lnSpc>
                <a:spcPts val="2613"/>
              </a:lnSpc>
            </a:pPr>
            <a:endParaRPr lang="en-US" sz="3024" dirty="0">
              <a:solidFill>
                <a:srgbClr val="514843"/>
              </a:solidFill>
              <a:latin typeface="Arial"/>
            </a:endParaRPr>
          </a:p>
          <a:p>
            <a:pPr algn="just"/>
            <a:r>
              <a:rPr lang="en-US" sz="3024" dirty="0">
                <a:solidFill>
                  <a:srgbClr val="514843"/>
                </a:solidFill>
                <a:latin typeface="Arial"/>
              </a:rPr>
              <a:t>4.</a:t>
            </a:r>
            <a:r>
              <a:rPr lang="en-IN" sz="3200" b="0" i="0" dirty="0">
                <a:solidFill>
                  <a:srgbClr val="374151"/>
                </a:solidFill>
                <a:effectLst/>
                <a:latin typeface="Söhne"/>
              </a:rPr>
              <a:t> Hash-based Message Authentication Code (HMAC) algorithm</a:t>
            </a:r>
            <a:r>
              <a:rPr lang="en-US" sz="3024" b="0" i="0" dirty="0">
                <a:solidFill>
                  <a:srgbClr val="514843"/>
                </a:solidFill>
                <a:effectLst/>
                <a:latin typeface="Arial"/>
              </a:rPr>
              <a:t>:</a:t>
            </a:r>
            <a:r>
              <a:rPr lang="en-US" sz="3024" dirty="0">
                <a:solidFill>
                  <a:srgbClr val="514843"/>
                </a:solidFill>
                <a:latin typeface="Arial"/>
              </a:rPr>
              <a:t> </a:t>
            </a:r>
            <a:r>
              <a:rPr lang="en-US" sz="3200" b="0" i="0" dirty="0">
                <a:solidFill>
                  <a:srgbClr val="374151"/>
                </a:solidFill>
                <a:effectLst/>
                <a:latin typeface="Söhne"/>
              </a:rPr>
              <a:t>The HMAC algorithm uses a cryptographic hash function to generate a message authentication code that can be used to verify the authenticity and integrity of a message. In .NET, the HMAC algorithm is implemented using the HMACSHA256 or HMACSHA512 classes. These classes provide a simple and secure way to create message authentication codes using a shared secret key.</a:t>
            </a:r>
            <a:endParaRPr lang="en-US" sz="3024" dirty="0">
              <a:solidFill>
                <a:srgbClr val="514843"/>
              </a:solidFill>
              <a:latin typeface="Arial"/>
            </a:endParaRP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14</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26581" y="355202"/>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1: Visitor Management System</a:t>
            </a:r>
          </a:p>
        </p:txBody>
      </p:sp>
      <p:sp>
        <p:nvSpPr>
          <p:cNvPr id="5" name="TextBox 5"/>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13</a:t>
            </a:r>
          </a:p>
        </p:txBody>
      </p:sp>
      <p:sp>
        <p:nvSpPr>
          <p:cNvPr id="6" name="TextBox 6"/>
          <p:cNvSpPr txBox="1"/>
          <p:nvPr/>
        </p:nvSpPr>
        <p:spPr>
          <a:xfrm>
            <a:off x="1657350" y="2382237"/>
            <a:ext cx="14971023" cy="5502549"/>
          </a:xfrm>
          <a:prstGeom prst="rect">
            <a:avLst/>
          </a:prstGeom>
        </p:spPr>
        <p:txBody>
          <a:bodyPr lIns="0" tIns="0" rIns="0" bIns="0" rtlCol="0" anchor="t">
            <a:spAutoFit/>
          </a:bodyPr>
          <a:lstStyle/>
          <a:p>
            <a:pPr algn="just">
              <a:lnSpc>
                <a:spcPts val="3267"/>
              </a:lnSpc>
            </a:pPr>
            <a:r>
              <a:rPr lang="en-US" sz="3781">
                <a:solidFill>
                  <a:srgbClr val="514843"/>
                </a:solidFill>
                <a:latin typeface="Arial"/>
              </a:rPr>
              <a:t> </a:t>
            </a:r>
            <a:r>
              <a:rPr lang="en-US" sz="3781">
                <a:solidFill>
                  <a:srgbClr val="514843"/>
                </a:solidFill>
                <a:latin typeface="Arial Bold"/>
              </a:rPr>
              <a:t>Visitor Management System</a:t>
            </a:r>
          </a:p>
          <a:p>
            <a:pPr algn="just">
              <a:lnSpc>
                <a:spcPts val="3267"/>
              </a:lnSpc>
            </a:pPr>
            <a:endParaRPr lang="en-US" sz="3781">
              <a:solidFill>
                <a:srgbClr val="514843"/>
              </a:solidFill>
              <a:latin typeface="Arial Bold"/>
            </a:endParaRPr>
          </a:p>
          <a:p>
            <a:pPr algn="just">
              <a:lnSpc>
                <a:spcPts val="2835"/>
              </a:lnSpc>
            </a:pPr>
            <a:r>
              <a:rPr lang="en-US" sz="3281">
                <a:solidFill>
                  <a:srgbClr val="514843"/>
                </a:solidFill>
                <a:latin typeface="Arial"/>
              </a:rPr>
              <a:t>This project involves the development of a Visitor Management System using .NET MVC. The system keeps records of visitors, including their arrival and departure times. In case of a power loss, a temporary item table is used to prevent the loss of data.</a:t>
            </a:r>
          </a:p>
          <a:p>
            <a:pPr algn="just">
              <a:lnSpc>
                <a:spcPts val="2835"/>
              </a:lnSpc>
            </a:pPr>
            <a:endParaRPr lang="en-US" sz="3281">
              <a:solidFill>
                <a:srgbClr val="514843"/>
              </a:solidFill>
              <a:latin typeface="Arial"/>
            </a:endParaRPr>
          </a:p>
          <a:p>
            <a:pPr algn="just">
              <a:lnSpc>
                <a:spcPts val="2835"/>
              </a:lnSpc>
            </a:pPr>
            <a:r>
              <a:rPr lang="en-US" sz="3281">
                <a:solidFill>
                  <a:srgbClr val="514843"/>
                </a:solidFill>
                <a:latin typeface="Arial"/>
              </a:rPr>
              <a:t>         The MVC architecture separates the application into three components: the Model, which manages the data and business logic, the View, which handles the user interface, and the Controller, which manages user interactions and updates the model and view accordingly.</a:t>
            </a:r>
          </a:p>
          <a:p>
            <a:pPr algn="just">
              <a:lnSpc>
                <a:spcPts val="2835"/>
              </a:lnSpc>
            </a:pPr>
            <a:endParaRPr lang="en-US" sz="3281">
              <a:solidFill>
                <a:srgbClr val="514843"/>
              </a:solidFill>
              <a:latin typeface="Arial"/>
            </a:endParaRPr>
          </a:p>
          <a:p>
            <a:pPr algn="just">
              <a:lnSpc>
                <a:spcPts val="2835"/>
              </a:lnSpc>
            </a:pPr>
            <a:r>
              <a:rPr lang="en-US" sz="3281">
                <a:solidFill>
                  <a:srgbClr val="514843"/>
                </a:solidFill>
                <a:latin typeface="Arial"/>
              </a:rPr>
              <a:t>               Overall, the Visitor Management System using .NET MVC provides an efficient and secure solution for managing visitor traffic in organizations, enhancing security, and improving the visitor experience.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368812" y="2206310"/>
            <a:ext cx="12887961" cy="7249478"/>
          </a:xfrm>
          <a:prstGeom prst="rect">
            <a:avLst/>
          </a:prstGeom>
        </p:spPr>
      </p:pic>
      <p:sp>
        <p:nvSpPr>
          <p:cNvPr id="5" name="TextBox 5"/>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Arial"/>
              </a:rPr>
              <a:t>OUTPUT-HOME PAGE</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096055" y="2034860"/>
            <a:ext cx="13452697" cy="7298879"/>
          </a:xfrm>
          <a:prstGeom prst="rect">
            <a:avLst/>
          </a:prstGeom>
        </p:spPr>
      </p:pic>
      <p:sp>
        <p:nvSpPr>
          <p:cNvPr id="5" name="TextBox 5"/>
          <p:cNvSpPr txBox="1"/>
          <p:nvPr/>
        </p:nvSpPr>
        <p:spPr>
          <a:xfrm>
            <a:off x="1626581" y="355202"/>
            <a:ext cx="14971050" cy="673498"/>
          </a:xfrm>
          <a:prstGeom prst="rect">
            <a:avLst/>
          </a:prstGeom>
        </p:spPr>
        <p:txBody>
          <a:bodyPr lIns="0" tIns="0" rIns="0" bIns="0" rtlCol="0" anchor="t">
            <a:spAutoFit/>
          </a:bodyPr>
          <a:lstStyle/>
          <a:p>
            <a:pPr algn="l">
              <a:lnSpc>
                <a:spcPts val="4536"/>
              </a:lnSpc>
            </a:pPr>
            <a:r>
              <a:rPr lang="en-US" sz="4200">
                <a:solidFill>
                  <a:srgbClr val="514843"/>
                </a:solidFill>
                <a:latin typeface="Arial"/>
              </a:rPr>
              <a:t>ADD NEW VISITOR</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20</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419476" y="2165108"/>
            <a:ext cx="13449048" cy="7227720"/>
          </a:xfrm>
          <a:prstGeom prst="rect">
            <a:avLst/>
          </a:prstGeom>
        </p:spPr>
      </p:pic>
      <p:sp>
        <p:nvSpPr>
          <p:cNvPr id="5" name="TextBox 5"/>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21</a:t>
            </a:r>
          </a:p>
        </p:txBody>
      </p:sp>
      <p:sp>
        <p:nvSpPr>
          <p:cNvPr id="6" name="TextBox 6"/>
          <p:cNvSpPr txBox="1"/>
          <p:nvPr/>
        </p:nvSpPr>
        <p:spPr>
          <a:xfrm>
            <a:off x="1626581" y="355202"/>
            <a:ext cx="14971050" cy="673498"/>
          </a:xfrm>
          <a:prstGeom prst="rect">
            <a:avLst/>
          </a:prstGeom>
        </p:spPr>
        <p:txBody>
          <a:bodyPr lIns="0" tIns="0" rIns="0" bIns="0" rtlCol="0" anchor="t">
            <a:spAutoFit/>
          </a:bodyPr>
          <a:lstStyle/>
          <a:p>
            <a:pPr algn="l">
              <a:lnSpc>
                <a:spcPts val="4536"/>
              </a:lnSpc>
            </a:pPr>
            <a:r>
              <a:rPr lang="en-US" sz="4200">
                <a:solidFill>
                  <a:srgbClr val="514843"/>
                </a:solidFill>
                <a:latin typeface="Arial"/>
              </a:rPr>
              <a:t>ALL VISITORS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rotWithShape="1">
          <a:blip r:embed="rId2"/>
          <a:srcRect l="3003" t="9610" r="42639" b="9860"/>
          <a:stretch/>
        </p:blipFill>
        <p:spPr>
          <a:xfrm>
            <a:off x="1524000" y="2067707"/>
            <a:ext cx="14745899" cy="7968769"/>
          </a:xfrm>
          <a:prstGeom prst="rect">
            <a:avLst/>
          </a:prstGeom>
        </p:spPr>
      </p:pic>
      <p:sp>
        <p:nvSpPr>
          <p:cNvPr id="5" name="TextBox 5"/>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16</a:t>
            </a:r>
          </a:p>
        </p:txBody>
      </p:sp>
      <p:sp>
        <p:nvSpPr>
          <p:cNvPr id="6" name="TextBox 6"/>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Arial"/>
              </a:rPr>
              <a:t>HOME OVERVIEW</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rotWithShape="1">
          <a:blip r:embed="rId2"/>
          <a:srcRect l="2152" t="7427" r="26334"/>
          <a:stretch/>
        </p:blipFill>
        <p:spPr>
          <a:xfrm>
            <a:off x="2209800" y="2053374"/>
            <a:ext cx="13335000" cy="7720061"/>
          </a:xfrm>
          <a:prstGeom prst="rect">
            <a:avLst/>
          </a:prstGeom>
        </p:spPr>
      </p:pic>
      <p:sp>
        <p:nvSpPr>
          <p:cNvPr id="5" name="TextBox 5"/>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17</a:t>
            </a:r>
          </a:p>
        </p:txBody>
      </p:sp>
      <p:sp>
        <p:nvSpPr>
          <p:cNvPr id="6" name="TextBox 6"/>
          <p:cNvSpPr txBox="1"/>
          <p:nvPr/>
        </p:nvSpPr>
        <p:spPr>
          <a:xfrm>
            <a:off x="1626581" y="355202"/>
            <a:ext cx="14971050" cy="673498"/>
          </a:xfrm>
          <a:prstGeom prst="rect">
            <a:avLst/>
          </a:prstGeom>
        </p:spPr>
        <p:txBody>
          <a:bodyPr lIns="0" tIns="0" rIns="0" bIns="0" rtlCol="0" anchor="t">
            <a:spAutoFit/>
          </a:bodyPr>
          <a:lstStyle/>
          <a:p>
            <a:pPr algn="l">
              <a:lnSpc>
                <a:spcPts val="4536"/>
              </a:lnSpc>
            </a:pPr>
            <a:r>
              <a:rPr lang="en-US" sz="4200">
                <a:solidFill>
                  <a:srgbClr val="514843"/>
                </a:solidFill>
                <a:latin typeface="Arial"/>
              </a:rPr>
              <a:t>Model Class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103597" y="2076739"/>
            <a:ext cx="13745089" cy="7731612"/>
          </a:xfrm>
          <a:prstGeom prst="rect">
            <a:avLst/>
          </a:prstGeom>
        </p:spPr>
      </p:pic>
      <p:sp>
        <p:nvSpPr>
          <p:cNvPr id="5" name="TextBox 5"/>
          <p:cNvSpPr txBox="1"/>
          <p:nvPr/>
        </p:nvSpPr>
        <p:spPr>
          <a:xfrm>
            <a:off x="1689871" y="355202"/>
            <a:ext cx="14971050" cy="673498"/>
          </a:xfrm>
          <a:prstGeom prst="rect">
            <a:avLst/>
          </a:prstGeom>
        </p:spPr>
        <p:txBody>
          <a:bodyPr lIns="0" tIns="0" rIns="0" bIns="0" rtlCol="0" anchor="t">
            <a:spAutoFit/>
          </a:bodyPr>
          <a:lstStyle/>
          <a:p>
            <a:pPr algn="l">
              <a:lnSpc>
                <a:spcPts val="4536"/>
              </a:lnSpc>
            </a:pPr>
            <a:r>
              <a:rPr lang="en-US" sz="4200">
                <a:solidFill>
                  <a:srgbClr val="514843"/>
                </a:solidFill>
                <a:latin typeface="Arial"/>
              </a:rPr>
              <a:t>Controller</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18</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1 b:  Management System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8" name="Picture 7">
            <a:extLst>
              <a:ext uri="{FF2B5EF4-FFF2-40B4-BE49-F238E27FC236}">
                <a16:creationId xmlns:a16="http://schemas.microsoft.com/office/drawing/2014/main" id="{1EE8D73D-7A03-65B9-D614-BCCE315D0C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4300" y="2053374"/>
            <a:ext cx="6585916" cy="3614994"/>
          </a:xfrm>
          <a:prstGeom prst="rect">
            <a:avLst/>
          </a:prstGeom>
        </p:spPr>
      </p:pic>
      <p:pic>
        <p:nvPicPr>
          <p:cNvPr id="10" name="Picture 9">
            <a:extLst>
              <a:ext uri="{FF2B5EF4-FFF2-40B4-BE49-F238E27FC236}">
                <a16:creationId xmlns:a16="http://schemas.microsoft.com/office/drawing/2014/main" id="{0A774E8C-8F50-3900-5C78-7B9937F5E779}"/>
              </a:ext>
            </a:extLst>
          </p:cNvPr>
          <p:cNvPicPr>
            <a:picLocks noChangeAspect="1"/>
          </p:cNvPicPr>
          <p:nvPr/>
        </p:nvPicPr>
        <p:blipFill rotWithShape="1">
          <a:blip r:embed="rId3">
            <a:extLst>
              <a:ext uri="{28A0092B-C50C-407E-A947-70E740481C1C}">
                <a14:useLocalDpi xmlns:a14="http://schemas.microsoft.com/office/drawing/2010/main" val="0"/>
              </a:ext>
            </a:extLst>
          </a:blip>
          <a:srcRect t="2763"/>
          <a:stretch/>
        </p:blipFill>
        <p:spPr>
          <a:xfrm>
            <a:off x="1284300" y="6268079"/>
            <a:ext cx="6585916" cy="3751191"/>
          </a:xfrm>
          <a:prstGeom prst="rect">
            <a:avLst/>
          </a:prstGeom>
        </p:spPr>
      </p:pic>
      <p:pic>
        <p:nvPicPr>
          <p:cNvPr id="12" name="Picture 11">
            <a:extLst>
              <a:ext uri="{FF2B5EF4-FFF2-40B4-BE49-F238E27FC236}">
                <a16:creationId xmlns:a16="http://schemas.microsoft.com/office/drawing/2014/main" id="{C7D6194F-9259-7480-F331-3FE78C1ED6F8}"/>
              </a:ext>
            </a:extLst>
          </p:cNvPr>
          <p:cNvPicPr>
            <a:picLocks noChangeAspect="1"/>
          </p:cNvPicPr>
          <p:nvPr/>
        </p:nvPicPr>
        <p:blipFill rotWithShape="1">
          <a:blip r:embed="rId4">
            <a:extLst>
              <a:ext uri="{28A0092B-C50C-407E-A947-70E740481C1C}">
                <a14:useLocalDpi xmlns:a14="http://schemas.microsoft.com/office/drawing/2010/main" val="0"/>
              </a:ext>
            </a:extLst>
          </a:blip>
          <a:srcRect t="7317"/>
          <a:stretch/>
        </p:blipFill>
        <p:spPr>
          <a:xfrm>
            <a:off x="8610600" y="2053374"/>
            <a:ext cx="7732736" cy="3699726"/>
          </a:xfrm>
          <a:prstGeom prst="rect">
            <a:avLst/>
          </a:prstGeom>
        </p:spPr>
      </p:pic>
      <p:pic>
        <p:nvPicPr>
          <p:cNvPr id="14" name="Picture 13">
            <a:extLst>
              <a:ext uri="{FF2B5EF4-FFF2-40B4-BE49-F238E27FC236}">
                <a16:creationId xmlns:a16="http://schemas.microsoft.com/office/drawing/2014/main" id="{D73B3B12-5A6B-ED2A-76B0-CCB4D0E52C30}"/>
              </a:ext>
            </a:extLst>
          </p:cNvPr>
          <p:cNvPicPr>
            <a:picLocks noChangeAspect="1"/>
          </p:cNvPicPr>
          <p:nvPr/>
        </p:nvPicPr>
        <p:blipFill>
          <a:blip r:embed="rId5"/>
          <a:stretch>
            <a:fillRect/>
          </a:stretch>
        </p:blipFill>
        <p:spPr>
          <a:xfrm>
            <a:off x="8763000" y="6264392"/>
            <a:ext cx="7222786" cy="3670988"/>
          </a:xfrm>
          <a:prstGeom prst="rect">
            <a:avLst/>
          </a:prstGeom>
        </p:spPr>
      </p:pic>
    </p:spTree>
    <p:extLst>
      <p:ext uri="{BB962C8B-B14F-4D97-AF65-F5344CB8AC3E}">
        <p14:creationId xmlns:p14="http://schemas.microsoft.com/office/powerpoint/2010/main" val="22936452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Times New Roman"/>
              </a:rPr>
              <a:t>TRAINING DETAILS</a:t>
            </a:r>
          </a:p>
        </p:txBody>
      </p:sp>
      <p:sp>
        <p:nvSpPr>
          <p:cNvPr id="5" name="TextBox 5"/>
          <p:cNvSpPr txBox="1"/>
          <p:nvPr/>
        </p:nvSpPr>
        <p:spPr>
          <a:xfrm>
            <a:off x="1657350" y="2177735"/>
            <a:ext cx="14973300" cy="1712507"/>
          </a:xfrm>
          <a:prstGeom prst="rect">
            <a:avLst/>
          </a:prstGeom>
        </p:spPr>
        <p:txBody>
          <a:bodyPr lIns="0" tIns="0" rIns="0" bIns="0" rtlCol="0" anchor="t">
            <a:spAutoFit/>
          </a:bodyPr>
          <a:lstStyle/>
          <a:p>
            <a:pPr algn="l">
              <a:lnSpc>
                <a:spcPts val="3240"/>
              </a:lnSpc>
            </a:pPr>
            <a:r>
              <a:rPr lang="en-US" sz="3000">
                <a:solidFill>
                  <a:srgbClr val="514843"/>
                </a:solidFill>
                <a:latin typeface="Times New Roman"/>
              </a:rPr>
              <a:t>Start Date  : 1 February  2023</a:t>
            </a:r>
          </a:p>
          <a:p>
            <a:pPr algn="l">
              <a:lnSpc>
                <a:spcPts val="3240"/>
              </a:lnSpc>
            </a:pPr>
            <a:r>
              <a:rPr lang="en-US" sz="3000">
                <a:solidFill>
                  <a:srgbClr val="514843"/>
                </a:solidFill>
                <a:latin typeface="Times New Roman"/>
              </a:rPr>
              <a:t>End Date : 28 April 2023</a:t>
            </a:r>
          </a:p>
          <a:p>
            <a:pPr algn="l">
              <a:lnSpc>
                <a:spcPts val="3240"/>
              </a:lnSpc>
            </a:pPr>
            <a:r>
              <a:rPr lang="en-US" sz="3000">
                <a:solidFill>
                  <a:srgbClr val="514843"/>
                </a:solidFill>
                <a:latin typeface="Times New Roman"/>
              </a:rPr>
              <a:t>Mode of Training : Offline</a:t>
            </a:r>
          </a:p>
          <a:p>
            <a:pPr algn="l">
              <a:lnSpc>
                <a:spcPts val="3240"/>
              </a:lnSpc>
            </a:pPr>
            <a:r>
              <a:rPr lang="en-US" sz="3000">
                <a:solidFill>
                  <a:srgbClr val="514843"/>
                </a:solidFill>
                <a:latin typeface="Times New Roman"/>
              </a:rPr>
              <a:t>Training Company : Nutshell Infosoft PVT. LTD.</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3</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1 b: Resume Management System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7" name="Picture 6">
            <a:extLst>
              <a:ext uri="{FF2B5EF4-FFF2-40B4-BE49-F238E27FC236}">
                <a16:creationId xmlns:a16="http://schemas.microsoft.com/office/drawing/2014/main" id="{107935CC-3E2C-F059-F63F-20BD95370191}"/>
              </a:ext>
            </a:extLst>
          </p:cNvPr>
          <p:cNvPicPr>
            <a:picLocks noChangeAspect="1"/>
          </p:cNvPicPr>
          <p:nvPr/>
        </p:nvPicPr>
        <p:blipFill>
          <a:blip r:embed="rId2"/>
          <a:stretch>
            <a:fillRect/>
          </a:stretch>
        </p:blipFill>
        <p:spPr>
          <a:xfrm>
            <a:off x="1645564" y="2176877"/>
            <a:ext cx="6624276" cy="3521855"/>
          </a:xfrm>
          <a:prstGeom prst="rect">
            <a:avLst/>
          </a:prstGeom>
        </p:spPr>
      </p:pic>
      <p:pic>
        <p:nvPicPr>
          <p:cNvPr id="11" name="Picture 10">
            <a:extLst>
              <a:ext uri="{FF2B5EF4-FFF2-40B4-BE49-F238E27FC236}">
                <a16:creationId xmlns:a16="http://schemas.microsoft.com/office/drawing/2014/main" id="{1B2B9C3E-33F0-271E-A12F-D8212FB3F234}"/>
              </a:ext>
            </a:extLst>
          </p:cNvPr>
          <p:cNvPicPr>
            <a:picLocks noChangeAspect="1"/>
          </p:cNvPicPr>
          <p:nvPr/>
        </p:nvPicPr>
        <p:blipFill>
          <a:blip r:embed="rId3"/>
          <a:stretch>
            <a:fillRect/>
          </a:stretch>
        </p:blipFill>
        <p:spPr>
          <a:xfrm>
            <a:off x="8686800" y="2144068"/>
            <a:ext cx="7239000" cy="3587471"/>
          </a:xfrm>
          <a:prstGeom prst="rect">
            <a:avLst/>
          </a:prstGeom>
        </p:spPr>
      </p:pic>
      <p:pic>
        <p:nvPicPr>
          <p:cNvPr id="15" name="Picture 14">
            <a:extLst>
              <a:ext uri="{FF2B5EF4-FFF2-40B4-BE49-F238E27FC236}">
                <a16:creationId xmlns:a16="http://schemas.microsoft.com/office/drawing/2014/main" id="{2BB580C5-CCF2-5831-71FC-A6A41DB21B73}"/>
              </a:ext>
            </a:extLst>
          </p:cNvPr>
          <p:cNvPicPr>
            <a:picLocks noChangeAspect="1"/>
          </p:cNvPicPr>
          <p:nvPr/>
        </p:nvPicPr>
        <p:blipFill>
          <a:blip r:embed="rId4"/>
          <a:stretch>
            <a:fillRect/>
          </a:stretch>
        </p:blipFill>
        <p:spPr>
          <a:xfrm>
            <a:off x="1611906" y="6181389"/>
            <a:ext cx="6574748" cy="3360737"/>
          </a:xfrm>
          <a:prstGeom prst="rect">
            <a:avLst/>
          </a:prstGeom>
        </p:spPr>
      </p:pic>
      <p:pic>
        <p:nvPicPr>
          <p:cNvPr id="17" name="Picture 16">
            <a:extLst>
              <a:ext uri="{FF2B5EF4-FFF2-40B4-BE49-F238E27FC236}">
                <a16:creationId xmlns:a16="http://schemas.microsoft.com/office/drawing/2014/main" id="{46439AF6-3DC9-F6D9-507C-D8A0346A2FCC}"/>
              </a:ext>
            </a:extLst>
          </p:cNvPr>
          <p:cNvPicPr>
            <a:picLocks noChangeAspect="1"/>
          </p:cNvPicPr>
          <p:nvPr/>
        </p:nvPicPr>
        <p:blipFill>
          <a:blip r:embed="rId5"/>
          <a:stretch>
            <a:fillRect/>
          </a:stretch>
        </p:blipFill>
        <p:spPr>
          <a:xfrm>
            <a:off x="8723238" y="6181389"/>
            <a:ext cx="7202562" cy="3454024"/>
          </a:xfrm>
          <a:prstGeom prst="rect">
            <a:avLst/>
          </a:prstGeom>
        </p:spPr>
      </p:pic>
    </p:spTree>
    <p:extLst>
      <p:ext uri="{BB962C8B-B14F-4D97-AF65-F5344CB8AC3E}">
        <p14:creationId xmlns:p14="http://schemas.microsoft.com/office/powerpoint/2010/main" val="14380235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Tank Management System (Blazor real world project)</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10" name="Picture 9">
            <a:extLst>
              <a:ext uri="{FF2B5EF4-FFF2-40B4-BE49-F238E27FC236}">
                <a16:creationId xmlns:a16="http://schemas.microsoft.com/office/drawing/2014/main" id="{7E962C11-7027-B3D6-F4F1-84B095CC4D00}"/>
              </a:ext>
            </a:extLst>
          </p:cNvPr>
          <p:cNvPicPr>
            <a:picLocks noChangeAspect="1"/>
          </p:cNvPicPr>
          <p:nvPr/>
        </p:nvPicPr>
        <p:blipFill rotWithShape="1">
          <a:blip r:embed="rId2"/>
          <a:srcRect b="4883"/>
          <a:stretch/>
        </p:blipFill>
        <p:spPr>
          <a:xfrm>
            <a:off x="2133600" y="2020827"/>
            <a:ext cx="13384746" cy="7161273"/>
          </a:xfrm>
          <a:prstGeom prst="rect">
            <a:avLst/>
          </a:prstGeom>
        </p:spPr>
      </p:pic>
    </p:spTree>
    <p:extLst>
      <p:ext uri="{BB962C8B-B14F-4D97-AF65-F5344CB8AC3E}">
        <p14:creationId xmlns:p14="http://schemas.microsoft.com/office/powerpoint/2010/main" val="41323150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Tank  Sales Details</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8" name="Picture 7">
            <a:extLst>
              <a:ext uri="{FF2B5EF4-FFF2-40B4-BE49-F238E27FC236}">
                <a16:creationId xmlns:a16="http://schemas.microsoft.com/office/drawing/2014/main" id="{44F1169A-CA20-1E82-B826-3F75F7F73829}"/>
              </a:ext>
            </a:extLst>
          </p:cNvPr>
          <p:cNvPicPr>
            <a:picLocks noChangeAspect="1"/>
          </p:cNvPicPr>
          <p:nvPr/>
        </p:nvPicPr>
        <p:blipFill rotWithShape="1">
          <a:blip r:embed="rId2">
            <a:extLst>
              <a:ext uri="{28A0092B-C50C-407E-A947-70E740481C1C}">
                <a14:useLocalDpi xmlns:a14="http://schemas.microsoft.com/office/drawing/2010/main" val="0"/>
              </a:ext>
            </a:extLst>
          </a:blip>
          <a:srcRect t="2684" b="6409"/>
          <a:stretch/>
        </p:blipFill>
        <p:spPr>
          <a:xfrm>
            <a:off x="1905000" y="2479052"/>
            <a:ext cx="12725400" cy="6444986"/>
          </a:xfrm>
          <a:prstGeom prst="rect">
            <a:avLst/>
          </a:prstGeom>
        </p:spPr>
      </p:pic>
    </p:spTree>
    <p:extLst>
      <p:ext uri="{BB962C8B-B14F-4D97-AF65-F5344CB8AC3E}">
        <p14:creationId xmlns:p14="http://schemas.microsoft.com/office/powerpoint/2010/main" val="3197792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1154162"/>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Partial Table</a:t>
            </a:r>
          </a:p>
          <a:p>
            <a:pPr algn="l">
              <a:lnSpc>
                <a:spcPts val="4536"/>
              </a:lnSpc>
            </a:pPr>
            <a:r>
              <a:rPr lang="en-US" sz="4200" dirty="0">
                <a:solidFill>
                  <a:srgbClr val="514843"/>
                </a:solidFill>
                <a:latin typeface="Arial"/>
              </a:rPr>
              <a:t>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8" name="Picture 7">
            <a:extLst>
              <a:ext uri="{FF2B5EF4-FFF2-40B4-BE49-F238E27FC236}">
                <a16:creationId xmlns:a16="http://schemas.microsoft.com/office/drawing/2014/main" id="{55861AF7-6E1C-20F4-7EFC-BE0425BAB9C6}"/>
              </a:ext>
            </a:extLst>
          </p:cNvPr>
          <p:cNvPicPr>
            <a:picLocks noChangeAspect="1"/>
          </p:cNvPicPr>
          <p:nvPr/>
        </p:nvPicPr>
        <p:blipFill>
          <a:blip r:embed="rId2"/>
          <a:stretch>
            <a:fillRect/>
          </a:stretch>
        </p:blipFill>
        <p:spPr>
          <a:xfrm>
            <a:off x="1626655" y="2233134"/>
            <a:ext cx="14070546" cy="7618143"/>
          </a:xfrm>
          <a:prstGeom prst="rect">
            <a:avLst/>
          </a:prstGeom>
        </p:spPr>
      </p:pic>
    </p:spTree>
    <p:extLst>
      <p:ext uri="{BB962C8B-B14F-4D97-AF65-F5344CB8AC3E}">
        <p14:creationId xmlns:p14="http://schemas.microsoft.com/office/powerpoint/2010/main" val="27379021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Tank  Creation Details</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8" name="Picture 7">
            <a:extLst>
              <a:ext uri="{FF2B5EF4-FFF2-40B4-BE49-F238E27FC236}">
                <a16:creationId xmlns:a16="http://schemas.microsoft.com/office/drawing/2014/main" id="{875758C5-7069-DAA0-A825-04715EB62110}"/>
              </a:ext>
            </a:extLst>
          </p:cNvPr>
          <p:cNvPicPr>
            <a:picLocks noChangeAspect="1"/>
          </p:cNvPicPr>
          <p:nvPr/>
        </p:nvPicPr>
        <p:blipFill>
          <a:blip r:embed="rId2"/>
          <a:stretch>
            <a:fillRect/>
          </a:stretch>
        </p:blipFill>
        <p:spPr>
          <a:xfrm>
            <a:off x="1864931" y="2071809"/>
            <a:ext cx="14494496" cy="7811177"/>
          </a:xfrm>
          <a:prstGeom prst="rect">
            <a:avLst/>
          </a:prstGeom>
        </p:spPr>
      </p:pic>
    </p:spTree>
    <p:extLst>
      <p:ext uri="{BB962C8B-B14F-4D97-AF65-F5344CB8AC3E}">
        <p14:creationId xmlns:p14="http://schemas.microsoft.com/office/powerpoint/2010/main" val="4495264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Tank  Operation Details</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4" name="Picture 3">
            <a:extLst>
              <a:ext uri="{FF2B5EF4-FFF2-40B4-BE49-F238E27FC236}">
                <a16:creationId xmlns:a16="http://schemas.microsoft.com/office/drawing/2014/main" id="{903924B4-DEA9-D3F3-5034-82AFE6FB9D9A}"/>
              </a:ext>
            </a:extLst>
          </p:cNvPr>
          <p:cNvPicPr>
            <a:picLocks noChangeAspect="1"/>
          </p:cNvPicPr>
          <p:nvPr/>
        </p:nvPicPr>
        <p:blipFill>
          <a:blip r:embed="rId2"/>
          <a:stretch>
            <a:fillRect/>
          </a:stretch>
        </p:blipFill>
        <p:spPr>
          <a:xfrm>
            <a:off x="1659627" y="2302488"/>
            <a:ext cx="14555461" cy="7742591"/>
          </a:xfrm>
          <a:prstGeom prst="rect">
            <a:avLst/>
          </a:prstGeom>
        </p:spPr>
      </p:pic>
    </p:spTree>
    <p:extLst>
      <p:ext uri="{BB962C8B-B14F-4D97-AF65-F5344CB8AC3E}">
        <p14:creationId xmlns:p14="http://schemas.microsoft.com/office/powerpoint/2010/main" val="34536666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1154162"/>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Dashboard</a:t>
            </a:r>
          </a:p>
          <a:p>
            <a:pPr algn="l">
              <a:lnSpc>
                <a:spcPts val="4536"/>
              </a:lnSpc>
            </a:pPr>
            <a:r>
              <a:rPr lang="en-US" sz="4200" dirty="0">
                <a:solidFill>
                  <a:srgbClr val="514843"/>
                </a:solidFill>
                <a:latin typeface="Arial"/>
              </a:rPr>
              <a:t>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7" name="Picture 6">
            <a:extLst>
              <a:ext uri="{FF2B5EF4-FFF2-40B4-BE49-F238E27FC236}">
                <a16:creationId xmlns:a16="http://schemas.microsoft.com/office/drawing/2014/main" id="{F4B4269F-C1A9-1334-D8CF-151BC71DFF40}"/>
              </a:ext>
            </a:extLst>
          </p:cNvPr>
          <p:cNvPicPr>
            <a:picLocks noChangeAspect="1"/>
          </p:cNvPicPr>
          <p:nvPr/>
        </p:nvPicPr>
        <p:blipFill>
          <a:blip r:embed="rId2"/>
          <a:stretch>
            <a:fillRect/>
          </a:stretch>
        </p:blipFill>
        <p:spPr>
          <a:xfrm>
            <a:off x="1828800" y="2341582"/>
            <a:ext cx="12390725" cy="6682334"/>
          </a:xfrm>
          <a:prstGeom prst="rect">
            <a:avLst/>
          </a:prstGeom>
        </p:spPr>
      </p:pic>
    </p:spTree>
    <p:extLst>
      <p:ext uri="{BB962C8B-B14F-4D97-AF65-F5344CB8AC3E}">
        <p14:creationId xmlns:p14="http://schemas.microsoft.com/office/powerpoint/2010/main" val="3634077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1154162"/>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Dashboard</a:t>
            </a:r>
          </a:p>
          <a:p>
            <a:pPr algn="l">
              <a:lnSpc>
                <a:spcPts val="4536"/>
              </a:lnSpc>
            </a:pPr>
            <a:r>
              <a:rPr lang="en-US" sz="4200" dirty="0">
                <a:solidFill>
                  <a:srgbClr val="514843"/>
                </a:solidFill>
                <a:latin typeface="Arial"/>
              </a:rPr>
              <a:t>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8" name="Picture 7">
            <a:extLst>
              <a:ext uri="{FF2B5EF4-FFF2-40B4-BE49-F238E27FC236}">
                <a16:creationId xmlns:a16="http://schemas.microsoft.com/office/drawing/2014/main" id="{EA939DD5-F101-1C9D-D41B-B830F24965B8}"/>
              </a:ext>
            </a:extLst>
          </p:cNvPr>
          <p:cNvPicPr>
            <a:picLocks noChangeAspect="1"/>
          </p:cNvPicPr>
          <p:nvPr/>
        </p:nvPicPr>
        <p:blipFill>
          <a:blip r:embed="rId2"/>
          <a:stretch>
            <a:fillRect/>
          </a:stretch>
        </p:blipFill>
        <p:spPr>
          <a:xfrm>
            <a:off x="1650480" y="2195017"/>
            <a:ext cx="14265876" cy="7117697"/>
          </a:xfrm>
          <a:prstGeom prst="rect">
            <a:avLst/>
          </a:prstGeom>
        </p:spPr>
      </p:pic>
    </p:spTree>
    <p:extLst>
      <p:ext uri="{BB962C8B-B14F-4D97-AF65-F5344CB8AC3E}">
        <p14:creationId xmlns:p14="http://schemas.microsoft.com/office/powerpoint/2010/main" val="24139801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26654" y="872895"/>
            <a:ext cx="14971050" cy="1154162"/>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Project 2   Dashboard</a:t>
            </a:r>
          </a:p>
          <a:p>
            <a:pPr algn="l">
              <a:lnSpc>
                <a:spcPts val="4536"/>
              </a:lnSpc>
            </a:pPr>
            <a:r>
              <a:rPr lang="en-US" sz="4200" dirty="0">
                <a:solidFill>
                  <a:srgbClr val="514843"/>
                </a:solidFill>
                <a:latin typeface="Arial"/>
              </a:rPr>
              <a:t> </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19</a:t>
            </a:r>
          </a:p>
        </p:txBody>
      </p:sp>
      <p:pic>
        <p:nvPicPr>
          <p:cNvPr id="7" name="Picture 6">
            <a:extLst>
              <a:ext uri="{FF2B5EF4-FFF2-40B4-BE49-F238E27FC236}">
                <a16:creationId xmlns:a16="http://schemas.microsoft.com/office/drawing/2014/main" id="{02741EEF-DDA7-8406-2AD3-D83DFA13B9B9}"/>
              </a:ext>
            </a:extLst>
          </p:cNvPr>
          <p:cNvPicPr>
            <a:picLocks noChangeAspect="1"/>
          </p:cNvPicPr>
          <p:nvPr/>
        </p:nvPicPr>
        <p:blipFill>
          <a:blip r:embed="rId2"/>
          <a:stretch>
            <a:fillRect/>
          </a:stretch>
        </p:blipFill>
        <p:spPr>
          <a:xfrm>
            <a:off x="1696498" y="2298192"/>
            <a:ext cx="14334462" cy="7491109"/>
          </a:xfrm>
          <a:prstGeom prst="rect">
            <a:avLst/>
          </a:prstGeom>
        </p:spPr>
      </p:pic>
    </p:spTree>
    <p:extLst>
      <p:ext uri="{BB962C8B-B14F-4D97-AF65-F5344CB8AC3E}">
        <p14:creationId xmlns:p14="http://schemas.microsoft.com/office/powerpoint/2010/main" val="37811251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Arial"/>
              </a:rPr>
              <a:t>CONCLUSION</a:t>
            </a:r>
          </a:p>
        </p:txBody>
      </p:sp>
      <p:sp>
        <p:nvSpPr>
          <p:cNvPr id="5" name="TextBox 5"/>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24</a:t>
            </a:r>
          </a:p>
        </p:txBody>
      </p:sp>
      <p:sp>
        <p:nvSpPr>
          <p:cNvPr id="6" name="TextBox 6"/>
          <p:cNvSpPr txBox="1"/>
          <p:nvPr/>
        </p:nvSpPr>
        <p:spPr>
          <a:xfrm>
            <a:off x="1657350" y="2484100"/>
            <a:ext cx="14059457" cy="4504566"/>
          </a:xfrm>
          <a:prstGeom prst="rect">
            <a:avLst/>
          </a:prstGeom>
        </p:spPr>
        <p:txBody>
          <a:bodyPr lIns="0" tIns="0" rIns="0" bIns="0" rtlCol="0" anchor="t">
            <a:spAutoFit/>
          </a:bodyPr>
          <a:lstStyle/>
          <a:p>
            <a:pPr>
              <a:lnSpc>
                <a:spcPts val="2660"/>
              </a:lnSpc>
            </a:pPr>
            <a:r>
              <a:rPr lang="en-US" sz="3078" dirty="0">
                <a:solidFill>
                  <a:srgbClr val="514843"/>
                </a:solidFill>
                <a:latin typeface="Arial"/>
              </a:rPr>
              <a:t>During our Dot Net developer Internship, We gained valuable experience in web development and programming. We learned the importance of observation in identifying and solving problems, as well as the value of effective communication in technical discussions and working with team members.</a:t>
            </a:r>
          </a:p>
          <a:p>
            <a:pPr>
              <a:lnSpc>
                <a:spcPts val="2660"/>
              </a:lnSpc>
            </a:pPr>
            <a:endParaRPr lang="en-US" sz="3078" dirty="0">
              <a:solidFill>
                <a:srgbClr val="514843"/>
              </a:solidFill>
              <a:latin typeface="Arial"/>
            </a:endParaRPr>
          </a:p>
          <a:p>
            <a:pPr>
              <a:lnSpc>
                <a:spcPts val="2660"/>
              </a:lnSpc>
            </a:pPr>
            <a:r>
              <a:rPr lang="en-US" sz="3078" dirty="0">
                <a:solidFill>
                  <a:srgbClr val="514843"/>
                </a:solidFill>
                <a:latin typeface="Arial"/>
              </a:rPr>
              <a:t>Our project taught us patience, self-trust, and the ability to take initiative and solve problems. Additionally, our communication skills were strengthened through technical discussions and working with team members.</a:t>
            </a:r>
          </a:p>
          <a:p>
            <a:pPr>
              <a:lnSpc>
                <a:spcPts val="2660"/>
              </a:lnSpc>
            </a:pPr>
            <a:endParaRPr lang="en-US" sz="3078" dirty="0">
              <a:solidFill>
                <a:srgbClr val="514843"/>
              </a:solidFill>
              <a:latin typeface="Arial"/>
            </a:endParaRPr>
          </a:p>
          <a:p>
            <a:pPr>
              <a:lnSpc>
                <a:spcPts val="2660"/>
              </a:lnSpc>
            </a:pPr>
            <a:r>
              <a:rPr lang="en-US" sz="3078" dirty="0">
                <a:solidFill>
                  <a:srgbClr val="514843"/>
                </a:solidFill>
                <a:latin typeface="Arial"/>
              </a:rPr>
              <a:t>Overall, the skills and experiences We gained during our Internship  will be incredibly useful for us as We continue our work in the field. We feel more confident in our abilities to face challenges and contribute to the development of innovative solutions.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286000" y="1893168"/>
            <a:ext cx="5616904" cy="7939088"/>
          </a:xfrm>
          <a:prstGeom prst="rect">
            <a:avLst/>
          </a:prstGeom>
        </p:spPr>
      </p:pic>
      <p:sp>
        <p:nvSpPr>
          <p:cNvPr id="5" name="TextBox 5"/>
          <p:cNvSpPr txBox="1"/>
          <p:nvPr/>
        </p:nvSpPr>
        <p:spPr>
          <a:xfrm>
            <a:off x="1657350" y="121900"/>
            <a:ext cx="14971050" cy="1592350"/>
          </a:xfrm>
          <a:prstGeom prst="rect">
            <a:avLst/>
          </a:prstGeom>
        </p:spPr>
        <p:txBody>
          <a:bodyPr lIns="0" tIns="0" rIns="0" bIns="0" rtlCol="0" anchor="t">
            <a:spAutoFit/>
          </a:bodyPr>
          <a:lstStyle/>
          <a:p>
            <a:pPr algn="l">
              <a:lnSpc>
                <a:spcPts val="4536"/>
              </a:lnSpc>
            </a:pPr>
            <a:r>
              <a:rPr lang="en-US" sz="4200">
                <a:solidFill>
                  <a:srgbClr val="514843"/>
                </a:solidFill>
                <a:latin typeface="Arial"/>
              </a:rPr>
              <a:t>CERTIFICATE</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4</a:t>
            </a:r>
          </a:p>
        </p:txBody>
      </p:sp>
      <p:pic>
        <p:nvPicPr>
          <p:cNvPr id="7" name="Picture 6">
            <a:extLst>
              <a:ext uri="{FF2B5EF4-FFF2-40B4-BE49-F238E27FC236}">
                <a16:creationId xmlns:a16="http://schemas.microsoft.com/office/drawing/2014/main" id="{4FBA4E47-F477-88C7-D293-83C461C56AA2}"/>
              </a:ext>
            </a:extLst>
          </p:cNvPr>
          <p:cNvPicPr>
            <a:picLocks noChangeAspect="1"/>
          </p:cNvPicPr>
          <p:nvPr/>
        </p:nvPicPr>
        <p:blipFill>
          <a:blip r:embed="rId3"/>
          <a:stretch>
            <a:fillRect/>
          </a:stretch>
        </p:blipFill>
        <p:spPr>
          <a:xfrm>
            <a:off x="8763000" y="1924386"/>
            <a:ext cx="5616904" cy="7885268"/>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grpSp>
        <p:nvGrpSpPr>
          <p:cNvPr id="4" name="Group 4"/>
          <p:cNvGrpSpPr/>
          <p:nvPr/>
        </p:nvGrpSpPr>
        <p:grpSpPr>
          <a:xfrm>
            <a:off x="0" y="0"/>
            <a:ext cx="18288000" cy="1620000"/>
            <a:chOff x="0" y="0"/>
            <a:chExt cx="24384000" cy="2160000"/>
          </a:xfrm>
        </p:grpSpPr>
        <p:sp>
          <p:nvSpPr>
            <p:cNvPr id="5" name="Freeform 5"/>
            <p:cNvSpPr/>
            <p:nvPr/>
          </p:nvSpPr>
          <p:spPr>
            <a:xfrm>
              <a:off x="0" y="0"/>
              <a:ext cx="24384000" cy="2160016"/>
            </a:xfrm>
            <a:custGeom>
              <a:avLst/>
              <a:gdLst/>
              <a:ahLst/>
              <a:cxnLst/>
              <a:rect l="l" t="t" r="r" b="b"/>
              <a:pathLst>
                <a:path w="24384000" h="2160016">
                  <a:moveTo>
                    <a:pt x="0" y="0"/>
                  </a:moveTo>
                  <a:lnTo>
                    <a:pt x="24384000" y="0"/>
                  </a:lnTo>
                  <a:lnTo>
                    <a:pt x="24384000" y="2160016"/>
                  </a:lnTo>
                  <a:lnTo>
                    <a:pt x="0" y="2160016"/>
                  </a:lnTo>
                  <a:close/>
                </a:path>
              </a:pathLst>
            </a:custGeom>
            <a:solidFill>
              <a:srgbClr val="514843"/>
            </a:solidFill>
          </p:spPr>
        </p:sp>
      </p:grpSp>
      <p:pic>
        <p:nvPicPr>
          <p:cNvPr id="6" name="Picture 6"/>
          <p:cNvPicPr>
            <a:picLocks noChangeAspect="1"/>
          </p:cNvPicPr>
          <p:nvPr/>
        </p:nvPicPr>
        <p:blipFill>
          <a:blip r:embed="rId3"/>
          <a:srcRect b="42215"/>
          <a:stretch>
            <a:fillRect/>
          </a:stretch>
        </p:blipFill>
        <p:spPr>
          <a:xfrm>
            <a:off x="1986668" y="0"/>
            <a:ext cx="2621286" cy="3438140"/>
          </a:xfrm>
          <a:prstGeom prst="rect">
            <a:avLst/>
          </a:prstGeom>
        </p:spPr>
      </p:pic>
      <p:grpSp>
        <p:nvGrpSpPr>
          <p:cNvPr id="7" name="Group 7"/>
          <p:cNvGrpSpPr/>
          <p:nvPr/>
        </p:nvGrpSpPr>
        <p:grpSpPr>
          <a:xfrm>
            <a:off x="0" y="8667186"/>
            <a:ext cx="18288000" cy="1620000"/>
            <a:chOff x="0" y="0"/>
            <a:chExt cx="24384000" cy="2160000"/>
          </a:xfrm>
        </p:grpSpPr>
        <p:sp>
          <p:nvSpPr>
            <p:cNvPr id="8" name="Freeform 8"/>
            <p:cNvSpPr/>
            <p:nvPr/>
          </p:nvSpPr>
          <p:spPr>
            <a:xfrm>
              <a:off x="0" y="0"/>
              <a:ext cx="24384000" cy="2160016"/>
            </a:xfrm>
            <a:custGeom>
              <a:avLst/>
              <a:gdLst/>
              <a:ahLst/>
              <a:cxnLst/>
              <a:rect l="l" t="t" r="r" b="b"/>
              <a:pathLst>
                <a:path w="24384000" h="2160016">
                  <a:moveTo>
                    <a:pt x="0" y="0"/>
                  </a:moveTo>
                  <a:lnTo>
                    <a:pt x="24384000" y="0"/>
                  </a:lnTo>
                  <a:lnTo>
                    <a:pt x="24384000" y="2160016"/>
                  </a:lnTo>
                  <a:lnTo>
                    <a:pt x="0" y="2160016"/>
                  </a:lnTo>
                  <a:close/>
                </a:path>
              </a:pathLst>
            </a:custGeom>
            <a:solidFill>
              <a:srgbClr val="514843"/>
            </a:solidFill>
          </p:spPr>
        </p:sp>
      </p:grpSp>
      <p:sp>
        <p:nvSpPr>
          <p:cNvPr id="9" name="TextBox 9"/>
          <p:cNvSpPr txBox="1"/>
          <p:nvPr/>
        </p:nvSpPr>
        <p:spPr>
          <a:xfrm>
            <a:off x="1657350" y="3426691"/>
            <a:ext cx="15144750" cy="3295300"/>
          </a:xfrm>
          <a:prstGeom prst="rect">
            <a:avLst/>
          </a:prstGeom>
        </p:spPr>
        <p:txBody>
          <a:bodyPr lIns="0" tIns="0" rIns="0" bIns="0" rtlCol="0" anchor="t">
            <a:spAutoFit/>
          </a:bodyPr>
          <a:lstStyle/>
          <a:p>
            <a:pPr algn="l">
              <a:lnSpc>
                <a:spcPts val="7128"/>
              </a:lnSpc>
            </a:pPr>
            <a:r>
              <a:rPr lang="en-US" sz="6600">
                <a:solidFill>
                  <a:srgbClr val="514843"/>
                </a:solidFill>
                <a:latin typeface="Times New Roman"/>
              </a:rPr>
              <a:t>THANK YOU !!</a:t>
            </a:r>
          </a:p>
        </p:txBody>
      </p:sp>
      <p:sp>
        <p:nvSpPr>
          <p:cNvPr id="10" name="TextBox 10"/>
          <p:cNvSpPr txBox="1"/>
          <p:nvPr/>
        </p:nvSpPr>
        <p:spPr>
          <a:xfrm>
            <a:off x="1657347" y="6110950"/>
            <a:ext cx="15144750" cy="500137"/>
          </a:xfrm>
          <a:prstGeom prst="rect">
            <a:avLst/>
          </a:prstGeom>
        </p:spPr>
        <p:txBody>
          <a:bodyPr lIns="0" tIns="0" rIns="0" bIns="0" rtlCol="0" anchor="t">
            <a:spAutoFit/>
          </a:bodyPr>
          <a:lstStyle/>
          <a:p>
            <a:pPr algn="l">
              <a:lnSpc>
                <a:spcPts val="3888"/>
              </a:lnSpc>
            </a:pPr>
            <a:endParaRPr lang="en-US" sz="3600" dirty="0">
              <a:solidFill>
                <a:srgbClr val="514843"/>
              </a:solidFill>
              <a:latin typeface="Times New Roman"/>
            </a:endParaRPr>
          </a:p>
        </p:txBody>
      </p:sp>
      <p:pic>
        <p:nvPicPr>
          <p:cNvPr id="11" name="Picture 11"/>
          <p:cNvPicPr>
            <a:picLocks noChangeAspect="1"/>
          </p:cNvPicPr>
          <p:nvPr/>
        </p:nvPicPr>
        <p:blipFill>
          <a:blip r:embed="rId4"/>
          <a:srcRect/>
          <a:stretch>
            <a:fillRect/>
          </a:stretch>
        </p:blipFill>
        <p:spPr>
          <a:xfrm>
            <a:off x="14537446" y="2028799"/>
            <a:ext cx="3342918" cy="2791395"/>
          </a:xfrm>
          <a:prstGeom prst="rect">
            <a:avLst/>
          </a:prstGeom>
        </p:spPr>
      </p:pic>
      <p:sp>
        <p:nvSpPr>
          <p:cNvPr id="12" name="TextBox 12"/>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DED9D6"/>
                </a:solidFill>
                <a:latin typeface="Arial"/>
              </a:rPr>
              <a:t>25</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10257" y="908466"/>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INTRODUCTION TO ASP.NET</a:t>
            </a:r>
          </a:p>
        </p:txBody>
      </p:sp>
      <p:sp>
        <p:nvSpPr>
          <p:cNvPr id="5" name="TextBox 5"/>
          <p:cNvSpPr txBox="1"/>
          <p:nvPr/>
        </p:nvSpPr>
        <p:spPr>
          <a:xfrm>
            <a:off x="1657350" y="2474575"/>
            <a:ext cx="14973300" cy="7077258"/>
          </a:xfrm>
          <a:prstGeom prst="rect">
            <a:avLst/>
          </a:prstGeom>
        </p:spPr>
        <p:txBody>
          <a:bodyPr lIns="0" tIns="0" rIns="0" bIns="0" rtlCol="0" anchor="t">
            <a:spAutoFit/>
          </a:bodyPr>
          <a:lstStyle/>
          <a:p>
            <a:pPr marL="725165" lvl="1" indent="-362582" algn="just">
              <a:lnSpc>
                <a:spcPts val="2643"/>
              </a:lnSpc>
              <a:buFont typeface="Arial"/>
              <a:buChar char="•"/>
            </a:pPr>
            <a:endParaRPr lang="en-US" sz="3200" dirty="0">
              <a:solidFill>
                <a:srgbClr val="514843"/>
              </a:solidFill>
              <a:latin typeface="Times New Roman"/>
            </a:endParaRPr>
          </a:p>
          <a:p>
            <a:pPr marL="725165" lvl="1" indent="-362582" algn="just">
              <a:buFont typeface="Arial"/>
              <a:buChar char="•"/>
            </a:pPr>
            <a:r>
              <a:rPr lang="en-US" sz="3200" dirty="0">
                <a:solidFill>
                  <a:srgbClr val="514843"/>
                </a:solidFill>
                <a:latin typeface="Times New Roman"/>
              </a:rPr>
              <a:t>ASP.NET is a web development framework by Microsoft that offers cross-platform compatibility and allows server-side programming with languages like C# and .NET. Its features include code reusability, seamless integration with Microsoft technologies like SQL Server and Azure, MVC architecture, extensibility with custom modules and handlers, built-in security features, scalability, and rapid development tools like Entity Framework and Web API. ASP.NET is open-source and actively maintained by the community.</a:t>
            </a:r>
          </a:p>
          <a:p>
            <a:pPr lvl="1">
              <a:buFont typeface="Arial" panose="020B0604020202020204" pitchFamily="34" charset="0"/>
              <a:buChar char="•"/>
            </a:pPr>
            <a:r>
              <a:rPr lang="en-US" sz="3200" dirty="0">
                <a:solidFill>
                  <a:srgbClr val="514843"/>
                </a:solidFill>
                <a:latin typeface="Times New Roman"/>
              </a:rPr>
              <a:t>Code reusability: ASP.NET allows developers to create reusable components and libraries using class libraries.</a:t>
            </a:r>
          </a:p>
          <a:p>
            <a:pPr lvl="1">
              <a:buFont typeface="Arial" panose="020B0604020202020204" pitchFamily="34" charset="0"/>
              <a:buChar char="•"/>
            </a:pPr>
            <a:r>
              <a:rPr lang="en-US" sz="3200" dirty="0">
                <a:solidFill>
                  <a:srgbClr val="514843"/>
                </a:solidFill>
                <a:latin typeface="Times New Roman"/>
              </a:rPr>
              <a:t>Easy integration with other Microsoft technologies: ASP.NET seamlessly integrates with other Microsoft technologies such as SQL Server, Azure, and Visual Studio.</a:t>
            </a:r>
          </a:p>
          <a:p>
            <a:pPr lvl="1">
              <a:buFont typeface="Arial" panose="020B0604020202020204" pitchFamily="34" charset="0"/>
              <a:buChar char="•"/>
            </a:pPr>
            <a:r>
              <a:rPr lang="en-US" sz="3200" dirty="0">
                <a:solidFill>
                  <a:srgbClr val="514843"/>
                </a:solidFill>
                <a:latin typeface="Times New Roman"/>
              </a:rPr>
              <a:t>MVC architecture: ASP.NET uses the Model-View-Controller (MVC) pattern, which separates application logic, user interface, and data models.</a:t>
            </a:r>
          </a:p>
          <a:p>
            <a:pPr algn="just">
              <a:lnSpc>
                <a:spcPts val="2643"/>
              </a:lnSpc>
            </a:pPr>
            <a:endParaRPr lang="en-US" sz="3060" dirty="0">
              <a:solidFill>
                <a:srgbClr val="514843"/>
              </a:solidFill>
              <a:latin typeface="Times New Roman"/>
            </a:endParaRP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5</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677606" y="475094"/>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INTRODUCTION TO ASP.NET</a:t>
            </a:r>
          </a:p>
        </p:txBody>
      </p:sp>
      <p:sp>
        <p:nvSpPr>
          <p:cNvPr id="5" name="TextBox 5"/>
          <p:cNvSpPr txBox="1"/>
          <p:nvPr/>
        </p:nvSpPr>
        <p:spPr>
          <a:xfrm>
            <a:off x="1657350" y="2474575"/>
            <a:ext cx="14973300" cy="6215484"/>
          </a:xfrm>
          <a:prstGeom prst="rect">
            <a:avLst/>
          </a:prstGeom>
        </p:spPr>
        <p:txBody>
          <a:bodyPr lIns="0" tIns="0" rIns="0" bIns="0" rtlCol="0" anchor="t">
            <a:spAutoFit/>
          </a:bodyPr>
          <a:lstStyle/>
          <a:p>
            <a:pPr marL="1182365" lvl="2" indent="-362582" algn="just">
              <a:lnSpc>
                <a:spcPts val="2643"/>
              </a:lnSpc>
              <a:buFont typeface="Arial"/>
              <a:buChar char="•"/>
            </a:pPr>
            <a:endParaRPr lang="en-US" sz="3060" dirty="0">
              <a:solidFill>
                <a:srgbClr val="514843"/>
              </a:solidFill>
              <a:latin typeface="Times New Roman"/>
            </a:endParaRPr>
          </a:p>
          <a:p>
            <a:pPr lvl="1">
              <a:buFont typeface="Arial" panose="020B0604020202020204" pitchFamily="34" charset="0"/>
              <a:buChar char="•"/>
            </a:pPr>
            <a:r>
              <a:rPr lang="en-US" sz="3600" dirty="0">
                <a:solidFill>
                  <a:srgbClr val="514843"/>
                </a:solidFill>
                <a:latin typeface="Times New Roman"/>
              </a:rPr>
              <a:t>Server-side programming: Developers can write server-side code using languages such as C# and +.NET.</a:t>
            </a:r>
          </a:p>
          <a:p>
            <a:pPr lvl="1">
              <a:buFont typeface="Arial" panose="020B0604020202020204" pitchFamily="34" charset="0"/>
              <a:buChar char="•"/>
            </a:pPr>
            <a:r>
              <a:rPr lang="en-US" sz="3600" dirty="0">
                <a:solidFill>
                  <a:srgbClr val="514843"/>
                </a:solidFill>
                <a:latin typeface="Times New Roman"/>
              </a:rPr>
              <a:t>Extensibility: Developers can extend the functionality of ASP.NET by creating custom modules and handlers.</a:t>
            </a:r>
          </a:p>
          <a:p>
            <a:pPr lvl="1">
              <a:buFont typeface="Arial" panose="020B0604020202020204" pitchFamily="34" charset="0"/>
              <a:buChar char="•"/>
            </a:pPr>
            <a:r>
              <a:rPr lang="en-US" sz="3600" dirty="0">
                <a:solidFill>
                  <a:srgbClr val="514843"/>
                </a:solidFill>
                <a:latin typeface="Times New Roman"/>
              </a:rPr>
              <a:t>Built-in security features: ASP.NET includes built-in security features such as authentication and authorization, which can be easily customized.</a:t>
            </a:r>
          </a:p>
          <a:p>
            <a:pPr lvl="1">
              <a:buFont typeface="Arial" panose="020B0604020202020204" pitchFamily="34" charset="0"/>
              <a:buChar char="•"/>
            </a:pPr>
            <a:r>
              <a:rPr lang="en-US" sz="3600" dirty="0">
                <a:solidFill>
                  <a:srgbClr val="514843"/>
                </a:solidFill>
                <a:latin typeface="Times New Roman"/>
              </a:rPr>
              <a:t>Scalability: ASP.NET can handle large amounts of traffic and can be easily scaled up or down depending on the needs of the application.</a:t>
            </a:r>
          </a:p>
          <a:p>
            <a:pPr lvl="1">
              <a:buFont typeface="Arial" panose="020B0604020202020204" pitchFamily="34" charset="0"/>
              <a:buChar char="•"/>
            </a:pPr>
            <a:r>
              <a:rPr lang="en-US" sz="3600" dirty="0">
                <a:solidFill>
                  <a:srgbClr val="514843"/>
                </a:solidFill>
                <a:latin typeface="Times New Roman"/>
              </a:rPr>
              <a:t>Open-source: ASP.NET is open-source and is actively maintained by Microsoft and the community.</a:t>
            </a:r>
          </a:p>
          <a:p>
            <a:pPr algn="just">
              <a:lnSpc>
                <a:spcPts val="2643"/>
              </a:lnSpc>
            </a:pPr>
            <a:endParaRPr lang="en-US" sz="3060" dirty="0">
              <a:solidFill>
                <a:srgbClr val="514843"/>
              </a:solidFill>
              <a:latin typeface="Times New Roman"/>
            </a:endParaRP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5</a:t>
            </a:r>
          </a:p>
        </p:txBody>
      </p:sp>
    </p:spTree>
    <p:extLst>
      <p:ext uri="{BB962C8B-B14F-4D97-AF65-F5344CB8AC3E}">
        <p14:creationId xmlns:p14="http://schemas.microsoft.com/office/powerpoint/2010/main" val="22987817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4" name="TextBox 4"/>
          <p:cNvSpPr txBox="1"/>
          <p:nvPr/>
        </p:nvSpPr>
        <p:spPr>
          <a:xfrm>
            <a:off x="1524000" y="826805"/>
            <a:ext cx="14971050" cy="673498"/>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WEB DEVELOPMENT PROCESS USING ASP .NET</a:t>
            </a:r>
          </a:p>
        </p:txBody>
      </p:sp>
      <p:sp>
        <p:nvSpPr>
          <p:cNvPr id="5" name="TextBox 5"/>
          <p:cNvSpPr txBox="1"/>
          <p:nvPr/>
        </p:nvSpPr>
        <p:spPr>
          <a:xfrm>
            <a:off x="1657350" y="2529800"/>
            <a:ext cx="14973300" cy="4299106"/>
          </a:xfrm>
          <a:prstGeom prst="rect">
            <a:avLst/>
          </a:prstGeom>
        </p:spPr>
        <p:txBody>
          <a:bodyPr lIns="0" tIns="0" rIns="0" bIns="0" rtlCol="0" anchor="t">
            <a:spAutoFit/>
          </a:bodyPr>
          <a:lstStyle/>
          <a:p>
            <a:pPr marL="746760" lvl="1" indent="-373380" algn="just">
              <a:lnSpc>
                <a:spcPts val="2592"/>
              </a:lnSpc>
              <a:buFont typeface="Arial"/>
              <a:buChar char="•"/>
            </a:pPr>
            <a:r>
              <a:rPr lang="en-US" sz="3000" dirty="0">
                <a:solidFill>
                  <a:srgbClr val="514843"/>
                </a:solidFill>
                <a:latin typeface="Times New Roman"/>
              </a:rPr>
              <a:t>MVC .NET Framework Web Development Process:</a:t>
            </a:r>
          </a:p>
          <a:p>
            <a:pPr algn="just">
              <a:lnSpc>
                <a:spcPts val="2592"/>
              </a:lnSpc>
            </a:pPr>
            <a:endParaRPr lang="en-US" sz="3000" dirty="0">
              <a:solidFill>
                <a:srgbClr val="514843"/>
              </a:solidFill>
              <a:latin typeface="Times New Roman"/>
            </a:endParaRPr>
          </a:p>
          <a:p>
            <a:pPr marL="746760" lvl="1" indent="-373380" algn="just">
              <a:lnSpc>
                <a:spcPts val="2592"/>
              </a:lnSpc>
              <a:buFont typeface="Arial"/>
              <a:buChar char="•"/>
            </a:pPr>
            <a:r>
              <a:rPr lang="en-US" sz="3000" dirty="0">
                <a:solidFill>
                  <a:srgbClr val="514843"/>
                </a:solidFill>
                <a:latin typeface="Times New Roman"/>
              </a:rPr>
              <a:t>Planning and Discovery</a:t>
            </a:r>
          </a:p>
          <a:p>
            <a:pPr algn="just">
              <a:lnSpc>
                <a:spcPts val="2592"/>
              </a:lnSpc>
            </a:pPr>
            <a:r>
              <a:rPr lang="en-US" sz="3000" dirty="0">
                <a:solidFill>
                  <a:srgbClr val="514843"/>
                </a:solidFill>
                <a:latin typeface="Times New Roman"/>
              </a:rPr>
              <a:t> </a:t>
            </a:r>
          </a:p>
          <a:p>
            <a:pPr marL="746760" lvl="1" indent="-373380" algn="just">
              <a:lnSpc>
                <a:spcPts val="2592"/>
              </a:lnSpc>
              <a:buFont typeface="Arial"/>
              <a:buChar char="•"/>
            </a:pPr>
            <a:r>
              <a:rPr lang="en-US" sz="3000" dirty="0">
                <a:solidFill>
                  <a:srgbClr val="514843"/>
                </a:solidFill>
                <a:latin typeface="Times New Roman"/>
              </a:rPr>
              <a:t>Design</a:t>
            </a:r>
          </a:p>
          <a:p>
            <a:pPr algn="just">
              <a:lnSpc>
                <a:spcPts val="2592"/>
              </a:lnSpc>
            </a:pPr>
            <a:endParaRPr lang="en-US" sz="3000" dirty="0">
              <a:solidFill>
                <a:srgbClr val="514843"/>
              </a:solidFill>
              <a:latin typeface="Times New Roman"/>
            </a:endParaRPr>
          </a:p>
          <a:p>
            <a:pPr marL="746760" lvl="1" indent="-373380" algn="just">
              <a:lnSpc>
                <a:spcPts val="2592"/>
              </a:lnSpc>
              <a:buFont typeface="Arial"/>
              <a:buChar char="•"/>
            </a:pPr>
            <a:r>
              <a:rPr lang="en-US" sz="3000" dirty="0">
                <a:solidFill>
                  <a:srgbClr val="514843"/>
                </a:solidFill>
                <a:latin typeface="Times New Roman"/>
              </a:rPr>
              <a:t> Development</a:t>
            </a:r>
          </a:p>
          <a:p>
            <a:pPr algn="just">
              <a:lnSpc>
                <a:spcPts val="2592"/>
              </a:lnSpc>
            </a:pPr>
            <a:endParaRPr lang="en-US" sz="3000" dirty="0">
              <a:solidFill>
                <a:srgbClr val="514843"/>
              </a:solidFill>
              <a:latin typeface="Times New Roman"/>
            </a:endParaRPr>
          </a:p>
          <a:p>
            <a:pPr marL="746760" lvl="1" indent="-373380" algn="just">
              <a:lnSpc>
                <a:spcPts val="2592"/>
              </a:lnSpc>
              <a:buFont typeface="Arial"/>
              <a:buChar char="•"/>
            </a:pPr>
            <a:r>
              <a:rPr lang="en-US" sz="3000" dirty="0">
                <a:solidFill>
                  <a:srgbClr val="514843"/>
                </a:solidFill>
                <a:latin typeface="Times New Roman"/>
              </a:rPr>
              <a:t> Testing</a:t>
            </a:r>
          </a:p>
          <a:p>
            <a:pPr algn="just">
              <a:lnSpc>
                <a:spcPts val="2592"/>
              </a:lnSpc>
            </a:pPr>
            <a:endParaRPr lang="en-US" sz="3000" dirty="0">
              <a:solidFill>
                <a:srgbClr val="514843"/>
              </a:solidFill>
              <a:latin typeface="Times New Roman"/>
            </a:endParaRPr>
          </a:p>
          <a:p>
            <a:pPr marL="746760" lvl="1" indent="-373380" algn="just">
              <a:lnSpc>
                <a:spcPts val="2592"/>
              </a:lnSpc>
              <a:buFont typeface="Arial"/>
              <a:buChar char="•"/>
            </a:pPr>
            <a:r>
              <a:rPr lang="en-US" sz="3000" dirty="0">
                <a:solidFill>
                  <a:srgbClr val="514843"/>
                </a:solidFill>
                <a:latin typeface="Times New Roman"/>
              </a:rPr>
              <a:t> Deployment</a:t>
            </a:r>
          </a:p>
          <a:p>
            <a:pPr algn="just">
              <a:lnSpc>
                <a:spcPts val="2592"/>
              </a:lnSpc>
            </a:pPr>
            <a:endParaRPr lang="en-US" sz="3000" dirty="0">
              <a:solidFill>
                <a:srgbClr val="514843"/>
              </a:solidFill>
              <a:latin typeface="Times New Roman"/>
            </a:endParaRPr>
          </a:p>
          <a:p>
            <a:pPr marL="747032" lvl="1" indent="-373516" algn="just">
              <a:lnSpc>
                <a:spcPts val="2592"/>
              </a:lnSpc>
              <a:buFont typeface="Arial"/>
              <a:buChar char="•"/>
            </a:pPr>
            <a:r>
              <a:rPr lang="en-US" sz="3000" dirty="0">
                <a:solidFill>
                  <a:srgbClr val="514843"/>
                </a:solidFill>
                <a:latin typeface="Times New Roman"/>
              </a:rPr>
              <a:t>Maintenance</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12</a:t>
            </a:r>
          </a:p>
        </p:txBody>
      </p:sp>
      <p:pic>
        <p:nvPicPr>
          <p:cNvPr id="7" name="Picture 6">
            <a:extLst>
              <a:ext uri="{FF2B5EF4-FFF2-40B4-BE49-F238E27FC236}">
                <a16:creationId xmlns:a16="http://schemas.microsoft.com/office/drawing/2014/main" id="{6BABCC90-2F39-3A23-73AF-A30955041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2895040"/>
            <a:ext cx="6991104" cy="3933866"/>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94714" y="498552"/>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Architecture of Asp.net</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7</a:t>
            </a:r>
          </a:p>
        </p:txBody>
      </p:sp>
      <p:pic>
        <p:nvPicPr>
          <p:cNvPr id="8" name="Picture 7">
            <a:extLst>
              <a:ext uri="{FF2B5EF4-FFF2-40B4-BE49-F238E27FC236}">
                <a16:creationId xmlns:a16="http://schemas.microsoft.com/office/drawing/2014/main" id="{B05E3BF1-0C6D-AA7C-5FF5-5FE6348D9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018" y="1959889"/>
            <a:ext cx="12574755" cy="7011378"/>
          </a:xfrm>
          <a:prstGeom prst="rect">
            <a:avLst/>
          </a:prstGeom>
        </p:spPr>
      </p:pic>
    </p:spTree>
    <p:extLst>
      <p:ext uri="{BB962C8B-B14F-4D97-AF65-F5344CB8AC3E}">
        <p14:creationId xmlns:p14="http://schemas.microsoft.com/office/powerpoint/2010/main" val="122777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sp>
        <p:nvSpPr>
          <p:cNvPr id="5" name="TextBox 5"/>
          <p:cNvSpPr txBox="1"/>
          <p:nvPr/>
        </p:nvSpPr>
        <p:spPr>
          <a:xfrm>
            <a:off x="1657350" y="121900"/>
            <a:ext cx="14971050" cy="577081"/>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Migration in Asp.net and Blazor</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7</a:t>
            </a:r>
          </a:p>
        </p:txBody>
      </p:sp>
      <p:pic>
        <p:nvPicPr>
          <p:cNvPr id="8" name="Picture 7">
            <a:extLst>
              <a:ext uri="{FF2B5EF4-FFF2-40B4-BE49-F238E27FC236}">
                <a16:creationId xmlns:a16="http://schemas.microsoft.com/office/drawing/2014/main" id="{BA34F576-340E-6D20-EAC6-BAAD1F8F7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196582"/>
            <a:ext cx="12193702" cy="6858957"/>
          </a:xfrm>
          <a:prstGeom prst="rect">
            <a:avLst/>
          </a:prstGeom>
        </p:spPr>
      </p:pic>
    </p:spTree>
    <p:extLst>
      <p:ext uri="{BB962C8B-B14F-4D97-AF65-F5344CB8AC3E}">
        <p14:creationId xmlns:p14="http://schemas.microsoft.com/office/powerpoint/2010/main" val="914393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AutoShape 2"/>
          <p:cNvSpPr/>
          <p:nvPr/>
        </p:nvSpPr>
        <p:spPr>
          <a:xfrm rot="17473">
            <a:off x="1626557" y="1819318"/>
            <a:ext cx="15034388" cy="0"/>
          </a:xfrm>
          <a:prstGeom prst="line">
            <a:avLst/>
          </a:prstGeom>
          <a:ln w="28575" cap="rnd">
            <a:solidFill>
              <a:srgbClr val="514843"/>
            </a:solidFill>
            <a:prstDash val="solid"/>
            <a:headEnd type="none" w="sm" len="sm"/>
            <a:tailEnd type="none" w="sm" len="sm"/>
          </a:ln>
        </p:spPr>
      </p:sp>
      <p:sp>
        <p:nvSpPr>
          <p:cNvPr id="3" name="AutoShape 3"/>
          <p:cNvSpPr/>
          <p:nvPr/>
        </p:nvSpPr>
        <p:spPr>
          <a:xfrm rot="5839">
            <a:off x="1645554" y="1955450"/>
            <a:ext cx="14996394" cy="0"/>
          </a:xfrm>
          <a:prstGeom prst="line">
            <a:avLst/>
          </a:prstGeom>
          <a:ln w="9525" cap="rnd">
            <a:solidFill>
              <a:srgbClr val="51484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2357898" y="2406087"/>
            <a:ext cx="12898875" cy="6745763"/>
          </a:xfrm>
          <a:prstGeom prst="rect">
            <a:avLst/>
          </a:prstGeom>
        </p:spPr>
      </p:pic>
      <p:sp>
        <p:nvSpPr>
          <p:cNvPr id="5" name="TextBox 5"/>
          <p:cNvSpPr txBox="1"/>
          <p:nvPr/>
        </p:nvSpPr>
        <p:spPr>
          <a:xfrm>
            <a:off x="1828800" y="739995"/>
            <a:ext cx="14971050" cy="1592350"/>
          </a:xfrm>
          <a:prstGeom prst="rect">
            <a:avLst/>
          </a:prstGeom>
        </p:spPr>
        <p:txBody>
          <a:bodyPr lIns="0" tIns="0" rIns="0" bIns="0" rtlCol="0" anchor="t">
            <a:spAutoFit/>
          </a:bodyPr>
          <a:lstStyle/>
          <a:p>
            <a:pPr algn="l">
              <a:lnSpc>
                <a:spcPts val="4536"/>
              </a:lnSpc>
            </a:pPr>
            <a:r>
              <a:rPr lang="en-US" sz="4200" dirty="0">
                <a:solidFill>
                  <a:srgbClr val="514843"/>
                </a:solidFill>
                <a:latin typeface="Arial"/>
              </a:rPr>
              <a:t>TYPES OF WEB DEVELOPMENT</a:t>
            </a:r>
          </a:p>
        </p:txBody>
      </p:sp>
      <p:sp>
        <p:nvSpPr>
          <p:cNvPr id="6" name="TextBox 6"/>
          <p:cNvSpPr txBox="1"/>
          <p:nvPr/>
        </p:nvSpPr>
        <p:spPr>
          <a:xfrm>
            <a:off x="13885173" y="9542126"/>
            <a:ext cx="2743200" cy="494350"/>
          </a:xfrm>
          <a:prstGeom prst="rect">
            <a:avLst/>
          </a:prstGeom>
        </p:spPr>
        <p:txBody>
          <a:bodyPr lIns="0" tIns="0" rIns="0" bIns="0" rtlCol="0" anchor="t">
            <a:spAutoFit/>
          </a:bodyPr>
          <a:lstStyle/>
          <a:p>
            <a:pPr algn="r">
              <a:lnSpc>
                <a:spcPts val="2160"/>
              </a:lnSpc>
            </a:pPr>
            <a:r>
              <a:rPr lang="en-US" sz="1800">
                <a:solidFill>
                  <a:srgbClr val="3C3632"/>
                </a:solidFill>
                <a:latin typeface="Arial"/>
              </a:rPr>
              <a:t>7</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1029</Words>
  <Application>Microsoft Office PowerPoint</Application>
  <PresentationFormat>Custom</PresentationFormat>
  <Paragraphs>135</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Söhne</vt:lpstr>
      <vt:lpstr>Arial Bold</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TE_AIDS_23.pptx</dc:title>
  <dc:creator>Yash Jadhav</dc:creator>
  <cp:lastModifiedBy>Yash Jadhav</cp:lastModifiedBy>
  <cp:revision>9</cp:revision>
  <dcterms:created xsi:type="dcterms:W3CDTF">2006-08-16T00:00:00Z</dcterms:created>
  <dcterms:modified xsi:type="dcterms:W3CDTF">2023-05-14T14:24:33Z</dcterms:modified>
  <dc:identifier>DAFig2tRG1c</dc:identifier>
</cp:coreProperties>
</file>